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1" r:id="rId1"/>
  </p:sldMasterIdLst>
  <p:notesMasterIdLst>
    <p:notesMasterId r:id="rId26"/>
  </p:notesMasterIdLst>
  <p:sldIdLst>
    <p:sldId id="256" r:id="rId2"/>
    <p:sldId id="257" r:id="rId3"/>
    <p:sldId id="260" r:id="rId4"/>
    <p:sldId id="259" r:id="rId5"/>
    <p:sldId id="258" r:id="rId6"/>
    <p:sldId id="261" r:id="rId7"/>
    <p:sldId id="266" r:id="rId8"/>
    <p:sldId id="262" r:id="rId9"/>
    <p:sldId id="264" r:id="rId10"/>
    <p:sldId id="263" r:id="rId11"/>
    <p:sldId id="265" r:id="rId12"/>
    <p:sldId id="267" r:id="rId13"/>
    <p:sldId id="268" r:id="rId14"/>
    <p:sldId id="272" r:id="rId15"/>
    <p:sldId id="269" r:id="rId16"/>
    <p:sldId id="270" r:id="rId17"/>
    <p:sldId id="271" r:id="rId18"/>
    <p:sldId id="280" r:id="rId19"/>
    <p:sldId id="273" r:id="rId20"/>
    <p:sldId id="274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yu Jiang" initials="JJ" lastIdx="1" clrIdx="0">
    <p:extLst>
      <p:ext uri="{19B8F6BF-5375-455C-9EA6-DF929625EA0E}">
        <p15:presenceInfo xmlns:p15="http://schemas.microsoft.com/office/powerpoint/2012/main" userId="Junyu Ji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A38850-C9C8-4334-B10E-D9AB18F62AC7}" v="1" dt="2020-12-06T11:18:55.2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8" autoAdjust="0"/>
    <p:restoredTop sz="94660"/>
  </p:normalViewPr>
  <p:slideViewPr>
    <p:cSldViewPr snapToGrid="0">
      <p:cViewPr varScale="1">
        <p:scale>
          <a:sx n="98" d="100"/>
          <a:sy n="98" d="100"/>
        </p:scale>
        <p:origin x="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ystal cheng" userId="75cfcbe917714b8c" providerId="LiveId" clId="{8EA38850-C9C8-4334-B10E-D9AB18F62AC7}"/>
    <pc:docChg chg="modSld">
      <pc:chgData name="Krystal cheng" userId="75cfcbe917714b8c" providerId="LiveId" clId="{8EA38850-C9C8-4334-B10E-D9AB18F62AC7}" dt="2020-12-06T11:18:55.241" v="0"/>
      <pc:docMkLst>
        <pc:docMk/>
      </pc:docMkLst>
      <pc:sldChg chg="modTransition">
        <pc:chgData name="Krystal cheng" userId="75cfcbe917714b8c" providerId="LiveId" clId="{8EA38850-C9C8-4334-B10E-D9AB18F62AC7}" dt="2020-12-06T11:18:55.241" v="0"/>
        <pc:sldMkLst>
          <pc:docMk/>
          <pc:sldMk cId="1117275328" sldId="256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1455740175" sldId="257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4008436466" sldId="258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2370169149" sldId="259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2282797915" sldId="260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3533089847" sldId="261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2273363791" sldId="262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984900782" sldId="263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19434058" sldId="264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1016190262" sldId="265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3328689460" sldId="266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2804238494" sldId="267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2460656844" sldId="268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951060056" sldId="269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4146478585" sldId="270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1096583094" sldId="271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1515643981" sldId="272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372144054" sldId="273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4133608118" sldId="274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146147847" sldId="276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219009497" sldId="277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519581640" sldId="278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1803767295" sldId="279"/>
        </pc:sldMkLst>
      </pc:sldChg>
      <pc:sldChg chg="modTransition">
        <pc:chgData name="Krystal cheng" userId="75cfcbe917714b8c" providerId="LiveId" clId="{8EA38850-C9C8-4334-B10E-D9AB18F62AC7}" dt="2020-12-06T11:18:55.241" v="0"/>
        <pc:sldMkLst>
          <pc:docMk/>
          <pc:sldMk cId="2100305260" sldId="280"/>
        </pc:sldMkLst>
      </pc:sldChg>
    </pc:docChg>
  </pc:docChgLst>
  <pc:docChgLst>
    <pc:chgData name="Krystal cheng" userId="75cfcbe917714b8c" providerId="LiveId" clId="{1CBF2238-220C-4D9D-BAD9-4FC37A4E7801}"/>
    <pc:docChg chg="custSel modSld">
      <pc:chgData name="Krystal cheng" userId="75cfcbe917714b8c" providerId="LiveId" clId="{1CBF2238-220C-4D9D-BAD9-4FC37A4E7801}" dt="2020-12-06T11:17:11.858" v="21" actId="478"/>
      <pc:docMkLst>
        <pc:docMk/>
      </pc:docMkLst>
      <pc:sldChg chg="delSp delAnim">
        <pc:chgData name="Krystal cheng" userId="75cfcbe917714b8c" providerId="LiveId" clId="{1CBF2238-220C-4D9D-BAD9-4FC37A4E7801}" dt="2020-12-06T11:16:07.368" v="0" actId="478"/>
        <pc:sldMkLst>
          <pc:docMk/>
          <pc:sldMk cId="1117275328" sldId="256"/>
        </pc:sldMkLst>
        <pc:picChg chg="del">
          <ac:chgData name="Krystal cheng" userId="75cfcbe917714b8c" providerId="LiveId" clId="{1CBF2238-220C-4D9D-BAD9-4FC37A4E7801}" dt="2020-12-06T11:16:07.368" v="0" actId="478"/>
          <ac:picMkLst>
            <pc:docMk/>
            <pc:sldMk cId="1117275328" sldId="256"/>
            <ac:picMk id="8" creationId="{4DE473A0-86AD-4DA2-9C61-479AB048790E}"/>
          </ac:picMkLst>
        </pc:picChg>
      </pc:sldChg>
      <pc:sldChg chg="delSp delAnim">
        <pc:chgData name="Krystal cheng" userId="75cfcbe917714b8c" providerId="LiveId" clId="{1CBF2238-220C-4D9D-BAD9-4FC37A4E7801}" dt="2020-12-06T11:16:11.183" v="1" actId="478"/>
        <pc:sldMkLst>
          <pc:docMk/>
          <pc:sldMk cId="1455740175" sldId="257"/>
        </pc:sldMkLst>
        <pc:picChg chg="del">
          <ac:chgData name="Krystal cheng" userId="75cfcbe917714b8c" providerId="LiveId" clId="{1CBF2238-220C-4D9D-BAD9-4FC37A4E7801}" dt="2020-12-06T11:16:11.183" v="1" actId="478"/>
          <ac:picMkLst>
            <pc:docMk/>
            <pc:sldMk cId="1455740175" sldId="257"/>
            <ac:picMk id="35" creationId="{A698BC1A-428F-437C-B683-E142F26225DD}"/>
          </ac:picMkLst>
        </pc:picChg>
      </pc:sldChg>
      <pc:sldChg chg="delSp delAnim">
        <pc:chgData name="Krystal cheng" userId="75cfcbe917714b8c" providerId="LiveId" clId="{1CBF2238-220C-4D9D-BAD9-4FC37A4E7801}" dt="2020-12-06T11:16:19.588" v="4" actId="478"/>
        <pc:sldMkLst>
          <pc:docMk/>
          <pc:sldMk cId="4008436466" sldId="258"/>
        </pc:sldMkLst>
        <pc:picChg chg="del">
          <ac:chgData name="Krystal cheng" userId="75cfcbe917714b8c" providerId="LiveId" clId="{1CBF2238-220C-4D9D-BAD9-4FC37A4E7801}" dt="2020-12-06T11:16:19.588" v="4" actId="478"/>
          <ac:picMkLst>
            <pc:docMk/>
            <pc:sldMk cId="4008436466" sldId="258"/>
            <ac:picMk id="22" creationId="{C954DB43-8D8A-40C3-9739-BEE7E7B1328C}"/>
          </ac:picMkLst>
        </pc:picChg>
      </pc:sldChg>
      <pc:sldChg chg="delSp delAnim">
        <pc:chgData name="Krystal cheng" userId="75cfcbe917714b8c" providerId="LiveId" clId="{1CBF2238-220C-4D9D-BAD9-4FC37A4E7801}" dt="2020-12-06T11:16:16.816" v="3" actId="478"/>
        <pc:sldMkLst>
          <pc:docMk/>
          <pc:sldMk cId="2370169149" sldId="259"/>
        </pc:sldMkLst>
        <pc:picChg chg="del">
          <ac:chgData name="Krystal cheng" userId="75cfcbe917714b8c" providerId="LiveId" clId="{1CBF2238-220C-4D9D-BAD9-4FC37A4E7801}" dt="2020-12-06T11:16:16.816" v="3" actId="478"/>
          <ac:picMkLst>
            <pc:docMk/>
            <pc:sldMk cId="2370169149" sldId="259"/>
            <ac:picMk id="8" creationId="{26C1EA6D-C480-437B-89F9-E38CBC82791E}"/>
          </ac:picMkLst>
        </pc:picChg>
      </pc:sldChg>
      <pc:sldChg chg="delSp delAnim">
        <pc:chgData name="Krystal cheng" userId="75cfcbe917714b8c" providerId="LiveId" clId="{1CBF2238-220C-4D9D-BAD9-4FC37A4E7801}" dt="2020-12-06T11:16:14.022" v="2" actId="478"/>
        <pc:sldMkLst>
          <pc:docMk/>
          <pc:sldMk cId="2282797915" sldId="260"/>
        </pc:sldMkLst>
        <pc:picChg chg="del">
          <ac:chgData name="Krystal cheng" userId="75cfcbe917714b8c" providerId="LiveId" clId="{1CBF2238-220C-4D9D-BAD9-4FC37A4E7801}" dt="2020-12-06T11:16:14.022" v="2" actId="478"/>
          <ac:picMkLst>
            <pc:docMk/>
            <pc:sldMk cId="2282797915" sldId="260"/>
            <ac:picMk id="6" creationId="{59553DA4-0208-42D5-A814-18594777B3C9}"/>
          </ac:picMkLst>
        </pc:picChg>
      </pc:sldChg>
      <pc:sldChg chg="delSp delAnim">
        <pc:chgData name="Krystal cheng" userId="75cfcbe917714b8c" providerId="LiveId" clId="{1CBF2238-220C-4D9D-BAD9-4FC37A4E7801}" dt="2020-12-06T11:16:22.117" v="5" actId="478"/>
        <pc:sldMkLst>
          <pc:docMk/>
          <pc:sldMk cId="3533089847" sldId="261"/>
        </pc:sldMkLst>
        <pc:picChg chg="del">
          <ac:chgData name="Krystal cheng" userId="75cfcbe917714b8c" providerId="LiveId" clId="{1CBF2238-220C-4D9D-BAD9-4FC37A4E7801}" dt="2020-12-06T11:16:22.117" v="5" actId="478"/>
          <ac:picMkLst>
            <pc:docMk/>
            <pc:sldMk cId="3533089847" sldId="261"/>
            <ac:picMk id="8" creationId="{78FC09B4-2268-AC43-97AB-8DAEE3AE5BCA}"/>
          </ac:picMkLst>
        </pc:picChg>
      </pc:sldChg>
      <pc:sldChg chg="delSp delAnim">
        <pc:chgData name="Krystal cheng" userId="75cfcbe917714b8c" providerId="LiveId" clId="{1CBF2238-220C-4D9D-BAD9-4FC37A4E7801}" dt="2020-12-06T11:16:26.983" v="7" actId="478"/>
        <pc:sldMkLst>
          <pc:docMk/>
          <pc:sldMk cId="2273363791" sldId="262"/>
        </pc:sldMkLst>
        <pc:picChg chg="del">
          <ac:chgData name="Krystal cheng" userId="75cfcbe917714b8c" providerId="LiveId" clId="{1CBF2238-220C-4D9D-BAD9-4FC37A4E7801}" dt="2020-12-06T11:16:26.983" v="7" actId="478"/>
          <ac:picMkLst>
            <pc:docMk/>
            <pc:sldMk cId="2273363791" sldId="262"/>
            <ac:picMk id="17" creationId="{95173734-136B-C04B-9C75-EC863968763E}"/>
          </ac:picMkLst>
        </pc:picChg>
      </pc:sldChg>
      <pc:sldChg chg="delSp delAnim">
        <pc:chgData name="Krystal cheng" userId="75cfcbe917714b8c" providerId="LiveId" clId="{1CBF2238-220C-4D9D-BAD9-4FC37A4E7801}" dt="2020-12-06T11:16:30.715" v="9" actId="478"/>
        <pc:sldMkLst>
          <pc:docMk/>
          <pc:sldMk cId="984900782" sldId="263"/>
        </pc:sldMkLst>
        <pc:picChg chg="del">
          <ac:chgData name="Krystal cheng" userId="75cfcbe917714b8c" providerId="LiveId" clId="{1CBF2238-220C-4D9D-BAD9-4FC37A4E7801}" dt="2020-12-06T11:16:30.715" v="9" actId="478"/>
          <ac:picMkLst>
            <pc:docMk/>
            <pc:sldMk cId="984900782" sldId="263"/>
            <ac:picMk id="10" creationId="{35E71A15-17C6-2648-83ED-E643667CED1F}"/>
          </ac:picMkLst>
        </pc:picChg>
      </pc:sldChg>
      <pc:sldChg chg="delSp delAnim">
        <pc:chgData name="Krystal cheng" userId="75cfcbe917714b8c" providerId="LiveId" clId="{1CBF2238-220C-4D9D-BAD9-4FC37A4E7801}" dt="2020-12-06T11:16:29.176" v="8" actId="478"/>
        <pc:sldMkLst>
          <pc:docMk/>
          <pc:sldMk cId="19434058" sldId="264"/>
        </pc:sldMkLst>
        <pc:picChg chg="del">
          <ac:chgData name="Krystal cheng" userId="75cfcbe917714b8c" providerId="LiveId" clId="{1CBF2238-220C-4D9D-BAD9-4FC37A4E7801}" dt="2020-12-06T11:16:29.176" v="8" actId="478"/>
          <ac:picMkLst>
            <pc:docMk/>
            <pc:sldMk cId="19434058" sldId="264"/>
            <ac:picMk id="4" creationId="{54B74628-963D-1842-A211-3E13F256B0EF}"/>
          </ac:picMkLst>
        </pc:picChg>
      </pc:sldChg>
      <pc:sldChg chg="delSp delAnim">
        <pc:chgData name="Krystal cheng" userId="75cfcbe917714b8c" providerId="LiveId" clId="{1CBF2238-220C-4D9D-BAD9-4FC37A4E7801}" dt="2020-12-06T11:16:32.151" v="10" actId="478"/>
        <pc:sldMkLst>
          <pc:docMk/>
          <pc:sldMk cId="1016190262" sldId="265"/>
        </pc:sldMkLst>
        <pc:picChg chg="del">
          <ac:chgData name="Krystal cheng" userId="75cfcbe917714b8c" providerId="LiveId" clId="{1CBF2238-220C-4D9D-BAD9-4FC37A4E7801}" dt="2020-12-06T11:16:32.151" v="10" actId="478"/>
          <ac:picMkLst>
            <pc:docMk/>
            <pc:sldMk cId="1016190262" sldId="265"/>
            <ac:picMk id="9" creationId="{025FCB68-2895-CA44-99C8-DE492E8A2CE4}"/>
          </ac:picMkLst>
        </pc:picChg>
      </pc:sldChg>
      <pc:sldChg chg="delSp delAnim">
        <pc:chgData name="Krystal cheng" userId="75cfcbe917714b8c" providerId="LiveId" clId="{1CBF2238-220C-4D9D-BAD9-4FC37A4E7801}" dt="2020-12-06T11:16:24.818" v="6" actId="478"/>
        <pc:sldMkLst>
          <pc:docMk/>
          <pc:sldMk cId="3328689460" sldId="266"/>
        </pc:sldMkLst>
        <pc:picChg chg="del">
          <ac:chgData name="Krystal cheng" userId="75cfcbe917714b8c" providerId="LiveId" clId="{1CBF2238-220C-4D9D-BAD9-4FC37A4E7801}" dt="2020-12-06T11:16:24.818" v="6" actId="478"/>
          <ac:picMkLst>
            <pc:docMk/>
            <pc:sldMk cId="3328689460" sldId="266"/>
            <ac:picMk id="8" creationId="{DAAF83FE-4181-9C43-A6AF-EF46A4249441}"/>
          </ac:picMkLst>
        </pc:picChg>
      </pc:sldChg>
      <pc:sldChg chg="delSp delAnim">
        <pc:chgData name="Krystal cheng" userId="75cfcbe917714b8c" providerId="LiveId" clId="{1CBF2238-220C-4D9D-BAD9-4FC37A4E7801}" dt="2020-12-06T11:16:33.632" v="11" actId="478"/>
        <pc:sldMkLst>
          <pc:docMk/>
          <pc:sldMk cId="2804238494" sldId="267"/>
        </pc:sldMkLst>
        <pc:picChg chg="del">
          <ac:chgData name="Krystal cheng" userId="75cfcbe917714b8c" providerId="LiveId" clId="{1CBF2238-220C-4D9D-BAD9-4FC37A4E7801}" dt="2020-12-06T11:16:33.632" v="11" actId="478"/>
          <ac:picMkLst>
            <pc:docMk/>
            <pc:sldMk cId="2804238494" sldId="267"/>
            <ac:picMk id="8" creationId="{AEFB5C84-0285-DA4A-ABF8-5A7E2E0C4F1B}"/>
          </ac:picMkLst>
        </pc:picChg>
      </pc:sldChg>
      <pc:sldChg chg="delSp delAnim">
        <pc:chgData name="Krystal cheng" userId="75cfcbe917714b8c" providerId="LiveId" clId="{1CBF2238-220C-4D9D-BAD9-4FC37A4E7801}" dt="2020-12-06T11:16:36.022" v="12" actId="478"/>
        <pc:sldMkLst>
          <pc:docMk/>
          <pc:sldMk cId="2460656844" sldId="268"/>
        </pc:sldMkLst>
        <pc:picChg chg="del">
          <ac:chgData name="Krystal cheng" userId="75cfcbe917714b8c" providerId="LiveId" clId="{1CBF2238-220C-4D9D-BAD9-4FC37A4E7801}" dt="2020-12-06T11:16:36.022" v="12" actId="478"/>
          <ac:picMkLst>
            <pc:docMk/>
            <pc:sldMk cId="2460656844" sldId="268"/>
            <ac:picMk id="5" creationId="{64AE36D0-7CEC-D24C-95F1-081EB56F7614}"/>
          </ac:picMkLst>
        </pc:picChg>
      </pc:sldChg>
      <pc:sldChg chg="delSp delAnim">
        <pc:chgData name="Krystal cheng" userId="75cfcbe917714b8c" providerId="LiveId" clId="{1CBF2238-220C-4D9D-BAD9-4FC37A4E7801}" dt="2020-12-06T11:16:40.259" v="14" actId="478"/>
        <pc:sldMkLst>
          <pc:docMk/>
          <pc:sldMk cId="951060056" sldId="269"/>
        </pc:sldMkLst>
        <pc:picChg chg="del">
          <ac:chgData name="Krystal cheng" userId="75cfcbe917714b8c" providerId="LiveId" clId="{1CBF2238-220C-4D9D-BAD9-4FC37A4E7801}" dt="2020-12-06T11:16:40.259" v="14" actId="478"/>
          <ac:picMkLst>
            <pc:docMk/>
            <pc:sldMk cId="951060056" sldId="269"/>
            <ac:picMk id="7" creationId="{4C171ABA-12AC-0C4C-B113-066D72E89257}"/>
          </ac:picMkLst>
        </pc:picChg>
      </pc:sldChg>
      <pc:sldChg chg="delSp delAnim">
        <pc:chgData name="Krystal cheng" userId="75cfcbe917714b8c" providerId="LiveId" clId="{1CBF2238-220C-4D9D-BAD9-4FC37A4E7801}" dt="2020-12-06T11:16:41.630" v="15" actId="478"/>
        <pc:sldMkLst>
          <pc:docMk/>
          <pc:sldMk cId="4146478585" sldId="270"/>
        </pc:sldMkLst>
        <pc:picChg chg="del">
          <ac:chgData name="Krystal cheng" userId="75cfcbe917714b8c" providerId="LiveId" clId="{1CBF2238-220C-4D9D-BAD9-4FC37A4E7801}" dt="2020-12-06T11:16:41.630" v="15" actId="478"/>
          <ac:picMkLst>
            <pc:docMk/>
            <pc:sldMk cId="4146478585" sldId="270"/>
            <ac:picMk id="7" creationId="{9E0441B4-3785-0E4C-9105-3529BB209E91}"/>
          </ac:picMkLst>
        </pc:picChg>
      </pc:sldChg>
      <pc:sldChg chg="delSp delAnim">
        <pc:chgData name="Krystal cheng" userId="75cfcbe917714b8c" providerId="LiveId" clId="{1CBF2238-220C-4D9D-BAD9-4FC37A4E7801}" dt="2020-12-06T11:16:42.937" v="16" actId="478"/>
        <pc:sldMkLst>
          <pc:docMk/>
          <pc:sldMk cId="1096583094" sldId="271"/>
        </pc:sldMkLst>
        <pc:picChg chg="del">
          <ac:chgData name="Krystal cheng" userId="75cfcbe917714b8c" providerId="LiveId" clId="{1CBF2238-220C-4D9D-BAD9-4FC37A4E7801}" dt="2020-12-06T11:16:42.937" v="16" actId="478"/>
          <ac:picMkLst>
            <pc:docMk/>
            <pc:sldMk cId="1096583094" sldId="271"/>
            <ac:picMk id="8" creationId="{DF4B0DE4-FE76-B944-959A-739003310FF8}"/>
          </ac:picMkLst>
        </pc:picChg>
      </pc:sldChg>
      <pc:sldChg chg="delSp delAnim">
        <pc:chgData name="Krystal cheng" userId="75cfcbe917714b8c" providerId="LiveId" clId="{1CBF2238-220C-4D9D-BAD9-4FC37A4E7801}" dt="2020-12-06T11:16:38.675" v="13" actId="478"/>
        <pc:sldMkLst>
          <pc:docMk/>
          <pc:sldMk cId="1515643981" sldId="272"/>
        </pc:sldMkLst>
        <pc:picChg chg="del">
          <ac:chgData name="Krystal cheng" userId="75cfcbe917714b8c" providerId="LiveId" clId="{1CBF2238-220C-4D9D-BAD9-4FC37A4E7801}" dt="2020-12-06T11:16:38.675" v="13" actId="478"/>
          <ac:picMkLst>
            <pc:docMk/>
            <pc:sldMk cId="1515643981" sldId="272"/>
            <ac:picMk id="4" creationId="{80783068-FF67-4CA5-BEFF-2410656338AC}"/>
          </ac:picMkLst>
        </pc:picChg>
      </pc:sldChg>
      <pc:sldChg chg="delSp delAnim">
        <pc:chgData name="Krystal cheng" userId="75cfcbe917714b8c" providerId="LiveId" clId="{1CBF2238-220C-4D9D-BAD9-4FC37A4E7801}" dt="2020-12-06T11:16:46.018" v="18" actId="478"/>
        <pc:sldMkLst>
          <pc:docMk/>
          <pc:sldMk cId="372144054" sldId="273"/>
        </pc:sldMkLst>
        <pc:picChg chg="del">
          <ac:chgData name="Krystal cheng" userId="75cfcbe917714b8c" providerId="LiveId" clId="{1CBF2238-220C-4D9D-BAD9-4FC37A4E7801}" dt="2020-12-06T11:16:46.018" v="18" actId="478"/>
          <ac:picMkLst>
            <pc:docMk/>
            <pc:sldMk cId="372144054" sldId="273"/>
            <ac:picMk id="3" creationId="{70A360FD-33DC-4462-814D-793CB8CEA1E9}"/>
          </ac:picMkLst>
        </pc:picChg>
      </pc:sldChg>
      <pc:sldChg chg="delSp delAnim">
        <pc:chgData name="Krystal cheng" userId="75cfcbe917714b8c" providerId="LiveId" clId="{1CBF2238-220C-4D9D-BAD9-4FC37A4E7801}" dt="2020-12-06T11:16:47.689" v="19" actId="478"/>
        <pc:sldMkLst>
          <pc:docMk/>
          <pc:sldMk cId="4133608118" sldId="274"/>
        </pc:sldMkLst>
        <pc:picChg chg="del">
          <ac:chgData name="Krystal cheng" userId="75cfcbe917714b8c" providerId="LiveId" clId="{1CBF2238-220C-4D9D-BAD9-4FC37A4E7801}" dt="2020-12-06T11:16:47.689" v="19" actId="478"/>
          <ac:picMkLst>
            <pc:docMk/>
            <pc:sldMk cId="4133608118" sldId="274"/>
            <ac:picMk id="5" creationId="{875426FF-042E-402B-BA2F-DEA75EDFFC15}"/>
          </ac:picMkLst>
        </pc:picChg>
      </pc:sldChg>
      <pc:sldChg chg="delSp delAnim">
        <pc:chgData name="Krystal cheng" userId="75cfcbe917714b8c" providerId="LiveId" clId="{1CBF2238-220C-4D9D-BAD9-4FC37A4E7801}" dt="2020-12-06T11:17:11.858" v="21" actId="478"/>
        <pc:sldMkLst>
          <pc:docMk/>
          <pc:sldMk cId="146147847" sldId="276"/>
        </pc:sldMkLst>
        <pc:picChg chg="del">
          <ac:chgData name="Krystal cheng" userId="75cfcbe917714b8c" providerId="LiveId" clId="{1CBF2238-220C-4D9D-BAD9-4FC37A4E7801}" dt="2020-12-06T11:17:11.858" v="21" actId="478"/>
          <ac:picMkLst>
            <pc:docMk/>
            <pc:sldMk cId="146147847" sldId="276"/>
            <ac:picMk id="2" creationId="{D9737C10-B06F-48F3-ACF3-6A8CEACAC421}"/>
          </ac:picMkLst>
        </pc:picChg>
      </pc:sldChg>
      <pc:sldChg chg="delSp delAnim">
        <pc:chgData name="Krystal cheng" userId="75cfcbe917714b8c" providerId="LiveId" clId="{1CBF2238-220C-4D9D-BAD9-4FC37A4E7801}" dt="2020-12-06T11:17:09.326" v="20" actId="478"/>
        <pc:sldMkLst>
          <pc:docMk/>
          <pc:sldMk cId="219009497" sldId="277"/>
        </pc:sldMkLst>
        <pc:picChg chg="del">
          <ac:chgData name="Krystal cheng" userId="75cfcbe917714b8c" providerId="LiveId" clId="{1CBF2238-220C-4D9D-BAD9-4FC37A4E7801}" dt="2020-12-06T11:17:09.326" v="20" actId="478"/>
          <ac:picMkLst>
            <pc:docMk/>
            <pc:sldMk cId="219009497" sldId="277"/>
            <ac:picMk id="6" creationId="{70C92C06-AA45-4B0E-85A3-BB0E76FE0D3F}"/>
          </ac:picMkLst>
        </pc:picChg>
      </pc:sldChg>
      <pc:sldChg chg="delSp delAnim">
        <pc:chgData name="Krystal cheng" userId="75cfcbe917714b8c" providerId="LiveId" clId="{1CBF2238-220C-4D9D-BAD9-4FC37A4E7801}" dt="2020-12-06T11:16:44.563" v="17" actId="478"/>
        <pc:sldMkLst>
          <pc:docMk/>
          <pc:sldMk cId="2100305260" sldId="280"/>
        </pc:sldMkLst>
        <pc:picChg chg="del">
          <ac:chgData name="Krystal cheng" userId="75cfcbe917714b8c" providerId="LiveId" clId="{1CBF2238-220C-4D9D-BAD9-4FC37A4E7801}" dt="2020-12-06T11:16:44.563" v="17" actId="478"/>
          <ac:picMkLst>
            <pc:docMk/>
            <pc:sldMk cId="2100305260" sldId="280"/>
            <ac:picMk id="4" creationId="{40249FE3-45B8-DF41-8D71-5CFA62AD9C7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y%20JJY\Desktop\MIE%20562%20present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3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FBFC-49CD-8DD1-C52BDE4CB30D}"/>
              </c:ext>
            </c:extLst>
          </c:dPt>
          <c:trendline>
            <c:spPr>
              <a:ln w="19050" cap="rnd">
                <a:solidFill>
                  <a:srgbClr val="FF0000"/>
                </a:solidFill>
                <a:prstDash val="solid"/>
              </a:ln>
              <a:effectLst/>
            </c:spPr>
            <c:trendlineType val="exp"/>
            <c:dispRSqr val="0"/>
            <c:dispEq val="0"/>
          </c:trendline>
          <c:xVal>
            <c:numRef>
              <c:f>Sheet1!$A$1:$A$12</c:f>
              <c:numCache>
                <c:formatCode>General</c:formatCode>
                <c:ptCount val="12"/>
                <c:pt idx="0">
                  <c:v>441</c:v>
                </c:pt>
                <c:pt idx="1">
                  <c:v>249</c:v>
                </c:pt>
                <c:pt idx="2">
                  <c:v>459</c:v>
                </c:pt>
                <c:pt idx="3">
                  <c:v>663</c:v>
                </c:pt>
                <c:pt idx="4">
                  <c:v>1407</c:v>
                </c:pt>
                <c:pt idx="5">
                  <c:v>1167</c:v>
                </c:pt>
                <c:pt idx="6">
                  <c:v>658</c:v>
                </c:pt>
                <c:pt idx="7">
                  <c:v>1222</c:v>
                </c:pt>
                <c:pt idx="8">
                  <c:v>792</c:v>
                </c:pt>
                <c:pt idx="9">
                  <c:v>1116</c:v>
                </c:pt>
                <c:pt idx="10">
                  <c:v>588</c:v>
                </c:pt>
                <c:pt idx="11">
                  <c:v>588</c:v>
                </c:pt>
              </c:numCache>
            </c:numRef>
          </c:xVal>
          <c:yVal>
            <c:numRef>
              <c:f>Sheet1!$B$1:$B$12</c:f>
              <c:numCache>
                <c:formatCode>General</c:formatCode>
                <c:ptCount val="12"/>
                <c:pt idx="0">
                  <c:v>0.09</c:v>
                </c:pt>
                <c:pt idx="1">
                  <c:v>0.1</c:v>
                </c:pt>
                <c:pt idx="2">
                  <c:v>1.75</c:v>
                </c:pt>
                <c:pt idx="3">
                  <c:v>6.25</c:v>
                </c:pt>
                <c:pt idx="4">
                  <c:v>8.52</c:v>
                </c:pt>
                <c:pt idx="5">
                  <c:v>2.5299999999999998</c:v>
                </c:pt>
                <c:pt idx="6">
                  <c:v>1.32</c:v>
                </c:pt>
                <c:pt idx="7">
                  <c:v>2.5099999999999998</c:v>
                </c:pt>
                <c:pt idx="8">
                  <c:v>1.72</c:v>
                </c:pt>
                <c:pt idx="9">
                  <c:v>9.44</c:v>
                </c:pt>
                <c:pt idx="10">
                  <c:v>2.78</c:v>
                </c:pt>
                <c:pt idx="11">
                  <c:v>2.4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BFC-49CD-8DD1-C52BDE4CB3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61822767"/>
        <c:axId val="1054017887"/>
      </c:scatterChart>
      <c:valAx>
        <c:axId val="10618227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baseline="0">
                    <a:effectLst/>
                  </a:rPr>
                  <a:t>L (miles)</a:t>
                </a:r>
                <a:endParaRPr lang="zh-CN" altLang="zh-CN" sz="10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4017887"/>
        <c:crosses val="autoZero"/>
        <c:crossBetween val="midCat"/>
      </c:valAx>
      <c:valAx>
        <c:axId val="1054017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Run-time</a:t>
                </a:r>
                <a:r>
                  <a:rPr lang="en-US" altLang="zh-CN" baseline="0"/>
                  <a:t> (s)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8227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D0E44-D646-46EB-B092-1364E5C11B58}" type="datetimeFigureOut">
              <a:rPr lang="zh-CN" altLang="en-US" smtClean="0"/>
              <a:t>2020/12/6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16E4E-7950-4B8C-A741-A990DB09A5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60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7CC50-D261-45AA-BBB0-04BA5623F95A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DF40B16-8251-434E-8B09-66FF107130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8555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7CC50-D261-45AA-BBB0-04BA5623F95A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DF40B16-8251-434E-8B09-66FF107130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8898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7CC50-D261-45AA-BBB0-04BA5623F95A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DF40B16-8251-434E-8B09-66FF10713019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5746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7CC50-D261-45AA-BBB0-04BA5623F95A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DF40B16-8251-434E-8B09-66FF107130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656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7CC50-D261-45AA-BBB0-04BA5623F95A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DF40B16-8251-434E-8B09-66FF10713019}" type="slidenum">
              <a:rPr lang="en-CA" smtClean="0"/>
              <a:t>‹#›</a:t>
            </a:fld>
            <a:endParaRPr lang="en-CA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2399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7CC50-D261-45AA-BBB0-04BA5623F95A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DF40B16-8251-434E-8B09-66FF107130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8540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7CC50-D261-45AA-BBB0-04BA5623F95A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0B16-8251-434E-8B09-66FF107130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0637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7CC50-D261-45AA-BBB0-04BA5623F95A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0B16-8251-434E-8B09-66FF107130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7445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7CC50-D261-45AA-BBB0-04BA5623F95A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0B16-8251-434E-8B09-66FF107130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6723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7CC50-D261-45AA-BBB0-04BA5623F95A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DF40B16-8251-434E-8B09-66FF107130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7525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7CC50-D261-45AA-BBB0-04BA5623F95A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DF40B16-8251-434E-8B09-66FF107130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1600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7CC50-D261-45AA-BBB0-04BA5623F95A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DF40B16-8251-434E-8B09-66FF107130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488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7CC50-D261-45AA-BBB0-04BA5623F95A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0B16-8251-434E-8B09-66FF107130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5664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7CC50-D261-45AA-BBB0-04BA5623F95A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0B16-8251-434E-8B09-66FF107130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1689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7CC50-D261-45AA-BBB0-04BA5623F95A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0B16-8251-434E-8B09-66FF107130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0324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7CC50-D261-45AA-BBB0-04BA5623F95A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DF40B16-8251-434E-8B09-66FF107130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7786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7CC50-D261-45AA-BBB0-04BA5623F95A}" type="datetimeFigureOut">
              <a:rPr lang="en-CA" smtClean="0"/>
              <a:t>2020-12-06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DF40B16-8251-434E-8B09-66FF1071301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6927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  <p:sldLayoutId id="2147483923" r:id="rId12"/>
    <p:sldLayoutId id="2147483924" r:id="rId13"/>
    <p:sldLayoutId id="2147483925" r:id="rId14"/>
    <p:sldLayoutId id="2147483926" r:id="rId15"/>
    <p:sldLayoutId id="21474839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367AA-1228-4DF5-9176-6A5DB408E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6660" y="625182"/>
            <a:ext cx="8689976" cy="2509213"/>
          </a:xfrm>
        </p:spPr>
        <p:txBody>
          <a:bodyPr/>
          <a:lstStyle/>
          <a:p>
            <a:r>
              <a:rPr lang="en-CA" b="1" dirty="0"/>
              <a:t>Tournament Schedule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6D8482-22F5-46EF-B989-52A6FE5D6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303868"/>
            <a:ext cx="7489241" cy="1643170"/>
          </a:xfrm>
        </p:spPr>
        <p:txBody>
          <a:bodyPr>
            <a:normAutofit/>
          </a:bodyPr>
          <a:lstStyle/>
          <a:p>
            <a:pPr algn="l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Group 1</a:t>
            </a:r>
          </a:p>
          <a:p>
            <a:pPr algn="l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Dalin Cheng 1002149329</a:t>
            </a:r>
          </a:p>
          <a:p>
            <a:pPr algn="l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Yuejun Lu 1002438016</a:t>
            </a:r>
          </a:p>
          <a:p>
            <a:pPr algn="l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Junyu Jiang 1002916561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2B2B44-016F-467B-87A8-5A4FC38917CE}"/>
              </a:ext>
            </a:extLst>
          </p:cNvPr>
          <p:cNvSpPr txBox="1"/>
          <p:nvPr/>
        </p:nvSpPr>
        <p:spPr>
          <a:xfrm>
            <a:off x="3691976" y="3313841"/>
            <a:ext cx="5548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Toronto</a:t>
            </a:r>
          </a:p>
          <a:p>
            <a:pPr algn="ctr"/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and Industrial Engineering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7275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C39661-0FDC-2243-A90A-F1E6DFC92445}"/>
              </a:ext>
            </a:extLst>
          </p:cNvPr>
          <p:cNvSpPr txBox="1">
            <a:spLocks/>
          </p:cNvSpPr>
          <p:nvPr/>
        </p:nvSpPr>
        <p:spPr>
          <a:xfrm>
            <a:off x="2427920" y="46598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5400" b="1" dirty="0">
                <a:solidFill>
                  <a:schemeClr val="accent2">
                    <a:lumMod val="50000"/>
                  </a:schemeClr>
                </a:solidFill>
              </a:rPr>
              <a:t>Mathematical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A79BF-F9BD-B849-960C-42442B13E55A}"/>
              </a:ext>
            </a:extLst>
          </p:cNvPr>
          <p:cNvSpPr txBox="1"/>
          <p:nvPr/>
        </p:nvSpPr>
        <p:spPr>
          <a:xfrm>
            <a:off x="1239825" y="1306285"/>
            <a:ext cx="1032194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>
                <a:solidFill>
                  <a:schemeClr val="accent2">
                    <a:lumMod val="75000"/>
                  </a:schemeClr>
                </a:solidFill>
              </a:rPr>
              <a:t>Constraints:</a:t>
            </a:r>
            <a:endParaRPr lang="en-CA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Each team plays once with every other team in all rounds.</a:t>
            </a:r>
          </a:p>
          <a:p>
            <a:r>
              <a:rPr lang="en-CA" dirty="0"/>
              <a:t>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lvl="0"/>
            <a:endParaRPr lang="en-CA" sz="2400" i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/>
              <a:t>Each team only plays one game in each round.</a:t>
            </a:r>
            <a:r>
              <a:rPr lang="en-CA" sz="2000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/>
              <a:t>Number of total home games played in one round is m/2</a:t>
            </a:r>
            <a:r>
              <a:rPr lang="en-CA" sz="2000" dirty="0"/>
              <a:t>.</a:t>
            </a:r>
          </a:p>
          <a:p>
            <a:pPr lvl="0"/>
            <a:endParaRPr lang="en-CA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CBF486-7FF9-3444-AF5C-3F2C3A098372}"/>
                  </a:ext>
                </a:extLst>
              </p:cNvPr>
              <p:cNvSpPr/>
              <p:nvPr/>
            </p:nvSpPr>
            <p:spPr>
              <a:xfrm>
                <a:off x="3514724" y="2656435"/>
                <a:ext cx="4736647" cy="630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A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/>
                      <m:e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𝑍𝑖𝑗𝑝</m:t>
                        </m:r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CA" sz="2400" i="1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a:rPr lang="en-CA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sz="2400" i="1">
                        <a:solidFill>
                          <a:schemeClr val="tx1"/>
                        </a:solidFill>
                      </a:rPr>
                      <m:t>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CA" sz="2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CBF486-7FF9-3444-AF5C-3F2C3A098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24" y="2656435"/>
                <a:ext cx="4736647" cy="630729"/>
              </a:xfrm>
              <a:prstGeom prst="rect">
                <a:avLst/>
              </a:prstGeom>
              <a:blipFill>
                <a:blip r:embed="rId4"/>
                <a:stretch>
                  <a:fillRect l="-517" t="-58065" b="-93548"/>
                </a:stretch>
              </a:blip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C6F0A1-6439-164A-A2EE-26629AD04334}"/>
                  </a:ext>
                </a:extLst>
              </p:cNvPr>
              <p:cNvSpPr/>
              <p:nvPr/>
            </p:nvSpPr>
            <p:spPr>
              <a:xfrm>
                <a:off x="3514723" y="3930062"/>
                <a:ext cx="5204734" cy="630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A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𝑍𝑖𝑗𝑝</m:t>
                        </m:r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CA" sz="24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sz="2400" i="1">
                        <a:solidFill>
                          <a:schemeClr val="tx1"/>
                        </a:solidFill>
                      </a:rPr>
                      <m:t>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 ∀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sz="2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C6F0A1-6439-164A-A2EE-26629AD04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23" y="3930062"/>
                <a:ext cx="5204734" cy="630729"/>
              </a:xfrm>
              <a:prstGeom prst="rect">
                <a:avLst/>
              </a:prstGeom>
              <a:blipFill>
                <a:blip r:embed="rId5"/>
                <a:stretch>
                  <a:fillRect l="-4019" t="-53968" b="-93651"/>
                </a:stretch>
              </a:blip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1AF85D2-E4E8-EA43-A7DE-7FCF306413BF}"/>
                  </a:ext>
                </a:extLst>
              </p:cNvPr>
              <p:cNvSpPr/>
              <p:nvPr/>
            </p:nvSpPr>
            <p:spPr>
              <a:xfrm>
                <a:off x="3514722" y="5142279"/>
                <a:ext cx="4736647" cy="630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A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𝑋𝑖𝑝</m:t>
                        </m:r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CA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nary>
                  </m:oMath>
                </a14:m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1AF85D2-E4E8-EA43-A7DE-7FCF306413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22" y="5142279"/>
                <a:ext cx="4736647" cy="630729"/>
              </a:xfrm>
              <a:prstGeom prst="rect">
                <a:avLst/>
              </a:prstGeom>
              <a:blipFill>
                <a:blip r:embed="rId6"/>
                <a:stretch>
                  <a:fillRect t="-52381" b="-93651"/>
                </a:stretch>
              </a:blip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90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C39661-0FDC-2243-A90A-F1E6DFC92445}"/>
              </a:ext>
            </a:extLst>
          </p:cNvPr>
          <p:cNvSpPr txBox="1">
            <a:spLocks/>
          </p:cNvSpPr>
          <p:nvPr/>
        </p:nvSpPr>
        <p:spPr>
          <a:xfrm>
            <a:off x="2427920" y="46598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5400" b="1" dirty="0">
                <a:solidFill>
                  <a:schemeClr val="accent2">
                    <a:lumMod val="50000"/>
                  </a:schemeClr>
                </a:solidFill>
              </a:rPr>
              <a:t>Mathematical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4A79BF-F9BD-B849-960C-42442B13E55A}"/>
                  </a:ext>
                </a:extLst>
              </p:cNvPr>
              <p:cNvSpPr txBox="1"/>
              <p:nvPr/>
            </p:nvSpPr>
            <p:spPr>
              <a:xfrm>
                <a:off x="1239825" y="1306285"/>
                <a:ext cx="10321949" cy="5201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600" b="1" dirty="0">
                    <a:solidFill>
                      <a:schemeClr val="accent2">
                        <a:lumMod val="75000"/>
                      </a:schemeClr>
                    </a:solidFill>
                  </a:rPr>
                  <a:t>Constraints:</a:t>
                </a:r>
                <a:endParaRPr lang="en-CA" sz="28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algn="ctr"/>
                <a:endParaRPr lang="en-CA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dirty="0"/>
                  <a:t>When two teams play in one game, there should be one of the two teams plays home game and the other team plays away game.</a:t>
                </a:r>
              </a:p>
              <a:p>
                <a:r>
                  <a:rPr lang="en-CA" dirty="0"/>
                  <a:t>     </a:t>
                </a:r>
              </a:p>
              <a:p>
                <a:r>
                  <a:rPr lang="en-CA" dirty="0"/>
                  <a:t>      </a:t>
                </a:r>
                <a:r>
                  <a:rPr lang="zh-CN" altLang="en-US" dirty="0"/>
                  <a:t>                                           </a:t>
                </a:r>
                <a:r>
                  <a:rPr lang="en-CA" b="1" dirty="0">
                    <a:solidFill>
                      <a:schemeClr val="tx2"/>
                    </a:solidFill>
                  </a:rPr>
                  <a:t>When </a:t>
                </a:r>
                <a:r>
                  <a:rPr lang="en-CA" b="1" dirty="0" err="1">
                    <a:solidFill>
                      <a:schemeClr val="tx2"/>
                    </a:solidFill>
                  </a:rPr>
                  <a:t>Zijp</a:t>
                </a:r>
                <a:r>
                  <a:rPr lang="en-CA" b="1" dirty="0">
                    <a:solidFill>
                      <a:schemeClr val="tx2"/>
                    </a:solidFill>
                  </a:rPr>
                  <a:t> = 1, </a:t>
                </a:r>
                <a:r>
                  <a:rPr lang="en-CA" b="1" dirty="0" err="1">
                    <a:solidFill>
                      <a:schemeClr val="tx2"/>
                    </a:solidFill>
                  </a:rPr>
                  <a:t>Xip</a:t>
                </a:r>
                <a:r>
                  <a:rPr lang="en-CA" b="1" dirty="0">
                    <a:solidFill>
                      <a:schemeClr val="tx2"/>
                    </a:solidFill>
                  </a:rPr>
                  <a:t> + </a:t>
                </a:r>
                <a:r>
                  <a:rPr lang="en-CA" b="1" dirty="0" err="1">
                    <a:solidFill>
                      <a:schemeClr val="tx2"/>
                    </a:solidFill>
                  </a:rPr>
                  <a:t>Xjp</a:t>
                </a:r>
                <a:r>
                  <a:rPr lang="en-CA" b="1" dirty="0">
                    <a:solidFill>
                      <a:schemeClr val="tx2"/>
                    </a:solidFill>
                  </a:rPr>
                  <a:t> = </a:t>
                </a:r>
                <a:r>
                  <a:rPr lang="en-CA" b="1" dirty="0"/>
                  <a:t>1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CA" sz="2000" dirty="0"/>
              </a:p>
              <a:p>
                <a:pPr lvl="0"/>
                <a:endParaRPr lang="en-CA" sz="2000" dirty="0"/>
              </a:p>
              <a:p>
                <a:pPr lvl="0" algn="r"/>
                <a:r>
                  <a:rPr lang="en-US" altLang="zh-CN" sz="2000" dirty="0">
                    <a:solidFill>
                      <a:schemeClr val="tx2"/>
                    </a:solidFill>
                  </a:rPr>
                  <a:t>When </a:t>
                </a:r>
                <a:r>
                  <a:rPr lang="en-US" altLang="zh-CN" sz="2000" dirty="0" err="1">
                    <a:solidFill>
                      <a:schemeClr val="tx2"/>
                    </a:solidFill>
                  </a:rPr>
                  <a:t>Zijp</a:t>
                </a:r>
                <a:r>
                  <a:rPr lang="en-US" altLang="zh-CN" sz="2000" dirty="0">
                    <a:solidFill>
                      <a:schemeClr val="tx2"/>
                    </a:solidFill>
                  </a:rPr>
                  <a:t> = 1, </a:t>
                </a:r>
                <a:r>
                  <a:rPr lang="en-US" altLang="zh-CN" sz="2000" dirty="0" err="1">
                    <a:solidFill>
                      <a:schemeClr val="tx2"/>
                    </a:solidFill>
                  </a:rPr>
                  <a:t>Xip</a:t>
                </a:r>
                <a:r>
                  <a:rPr lang="en-US" altLang="zh-CN" sz="2000" dirty="0">
                    <a:solidFill>
                      <a:schemeClr val="tx2"/>
                    </a:solidFill>
                  </a:rPr>
                  <a:t> + </a:t>
                </a:r>
                <a:r>
                  <a:rPr lang="en-US" altLang="zh-CN" sz="2000" dirty="0" err="1">
                    <a:solidFill>
                      <a:schemeClr val="tx2"/>
                    </a:solidFill>
                  </a:rPr>
                  <a:t>Xjp</a:t>
                </a:r>
                <a:r>
                  <a:rPr lang="en-US" altLang="zh-CN" sz="20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2000" dirty="0">
                    <a:solidFill>
                      <a:schemeClr val="tx2"/>
                    </a:solidFill>
                  </a:rPr>
                  <a:t> 1</a:t>
                </a:r>
              </a:p>
              <a:p>
                <a:pPr lvl="0" algn="r"/>
                <a:endParaRPr lang="en-US" altLang="zh-CN" sz="2000" dirty="0"/>
              </a:p>
              <a:p>
                <a:pPr lvl="0" algn="r"/>
                <a:endParaRPr lang="en-US" altLang="zh-CN" sz="2000" dirty="0"/>
              </a:p>
              <a:p>
                <a:pPr algn="r"/>
                <a:r>
                  <a:rPr lang="en-US" altLang="zh-CN" sz="2000" dirty="0">
                    <a:solidFill>
                      <a:schemeClr val="tx2"/>
                    </a:solidFill>
                  </a:rPr>
                  <a:t>When </a:t>
                </a:r>
                <a:r>
                  <a:rPr lang="en-US" altLang="zh-CN" sz="2000" dirty="0" err="1">
                    <a:solidFill>
                      <a:schemeClr val="tx2"/>
                    </a:solidFill>
                  </a:rPr>
                  <a:t>Zijp</a:t>
                </a:r>
                <a:r>
                  <a:rPr lang="en-US" altLang="zh-CN" sz="2000" dirty="0">
                    <a:solidFill>
                      <a:schemeClr val="tx2"/>
                    </a:solidFill>
                  </a:rPr>
                  <a:t> = 1, </a:t>
                </a:r>
                <a:r>
                  <a:rPr lang="en-US" altLang="zh-CN" sz="2000" dirty="0" err="1">
                    <a:solidFill>
                      <a:schemeClr val="tx2"/>
                    </a:solidFill>
                  </a:rPr>
                  <a:t>Xip</a:t>
                </a:r>
                <a:r>
                  <a:rPr lang="en-US" altLang="zh-CN" sz="2000" dirty="0">
                    <a:solidFill>
                      <a:schemeClr val="tx2"/>
                    </a:solidFill>
                  </a:rPr>
                  <a:t> + </a:t>
                </a:r>
                <a:r>
                  <a:rPr lang="en-US" altLang="zh-CN" sz="2000" dirty="0" err="1">
                    <a:solidFill>
                      <a:schemeClr val="tx2"/>
                    </a:solidFill>
                  </a:rPr>
                  <a:t>Xjp</a:t>
                </a:r>
                <a:r>
                  <a:rPr lang="en-US" altLang="zh-CN" sz="20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altLang="zh-CN" sz="2000" dirty="0">
                    <a:solidFill>
                      <a:schemeClr val="tx2"/>
                    </a:solidFill>
                  </a:rPr>
                  <a:t>1</a:t>
                </a:r>
                <a:r>
                  <a:rPr lang="zh-CN" altLang="en-US" sz="2000" dirty="0">
                    <a:solidFill>
                      <a:schemeClr val="tx2"/>
                    </a:solidFill>
                  </a:rPr>
                  <a:t>                                                              </a:t>
                </a:r>
                <a:endParaRPr lang="en-CA" sz="2000" dirty="0">
                  <a:solidFill>
                    <a:schemeClr val="tx2"/>
                  </a:solidFill>
                </a:endParaRPr>
              </a:p>
              <a:p>
                <a:endParaRPr lang="en-CA" altLang="zh-CN" sz="2000" dirty="0"/>
              </a:p>
              <a:p>
                <a:r>
                  <a:rPr lang="en-CA" altLang="zh-CN" sz="2000" dirty="0">
                    <a:solidFill>
                      <a:schemeClr val="tx2"/>
                    </a:solidFill>
                  </a:rPr>
                  <a:t>                  </a:t>
                </a:r>
                <a:r>
                  <a:rPr lang="zh-CN" altLang="en-US" sz="2000" dirty="0">
                    <a:solidFill>
                      <a:schemeClr val="tx2"/>
                    </a:solidFill>
                  </a:rPr>
                  <a:t>                </a:t>
                </a:r>
                <a:r>
                  <a:rPr lang="en-US" altLang="zh-CN" sz="2000" dirty="0" err="1">
                    <a:solidFill>
                      <a:schemeClr val="tx1"/>
                    </a:solidFill>
                  </a:rPr>
                  <a:t>Xip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 + </a:t>
                </a:r>
                <a:r>
                  <a:rPr lang="en-US" altLang="zh-CN" sz="2000" dirty="0" err="1">
                    <a:solidFill>
                      <a:schemeClr val="tx1"/>
                    </a:solidFill>
                  </a:rPr>
                  <a:t>Xjp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 1</a:t>
                </a:r>
              </a:p>
              <a:p>
                <a:r>
                  <a:rPr lang="en-US" altLang="zh-CN" sz="2000" dirty="0">
                    <a:solidFill>
                      <a:schemeClr val="tx1"/>
                    </a:solidFill>
                  </a:rPr>
                  <a:t>                                                               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             </a:t>
                </a:r>
                <a:r>
                  <a:rPr lang="en-US" altLang="zh-CN" sz="2000" dirty="0" err="1"/>
                  <a:t>Xip</a:t>
                </a:r>
                <a:r>
                  <a:rPr lang="en-US" altLang="zh-CN" sz="2000" dirty="0"/>
                  <a:t> + </a:t>
                </a:r>
                <a:r>
                  <a:rPr lang="en-US" altLang="zh-CN" sz="2000" dirty="0" err="1"/>
                  <a:t>Xjp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CA" altLang="zh-CN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1</a:t>
                </a:r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tx1"/>
                    </a:solidFill>
                  </a:rPr>
                  <a:t>                  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                </a:t>
                </a:r>
                <a:r>
                  <a:rPr lang="en-US" altLang="zh-CN" sz="2000" dirty="0" err="1">
                    <a:solidFill>
                      <a:schemeClr val="tx1"/>
                    </a:solidFill>
                  </a:rPr>
                  <a:t>Xip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 + </a:t>
                </a:r>
                <a:r>
                  <a:rPr lang="en-US" altLang="zh-CN" sz="2000" dirty="0" err="1">
                    <a:solidFill>
                      <a:schemeClr val="tx1"/>
                    </a:solidFill>
                  </a:rPr>
                  <a:t>Xjp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4A79BF-F9BD-B849-960C-42442B13E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825" y="1306285"/>
                <a:ext cx="10321949" cy="5201424"/>
              </a:xfrm>
              <a:prstGeom prst="rect">
                <a:avLst/>
              </a:prstGeom>
              <a:blipFill>
                <a:blip r:embed="rId4"/>
                <a:stretch>
                  <a:fillRect l="-1720" t="-1703" r="-614" b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CBF486-7FF9-3444-AF5C-3F2C3A098372}"/>
                  </a:ext>
                </a:extLst>
              </p:cNvPr>
              <p:cNvSpPr/>
              <p:nvPr/>
            </p:nvSpPr>
            <p:spPr>
              <a:xfrm>
                <a:off x="1917246" y="3691072"/>
                <a:ext cx="5836104" cy="630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ijp</a:t>
                </a:r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:r>
                  <a:rPr lang="en-CA" sz="2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ip</a:t>
                </a:r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:r>
                  <a:rPr lang="en-CA" sz="2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jp</a:t>
                </a:r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≤2   ∀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CA" sz="24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sz="2400" i="1">
                        <a:solidFill>
                          <a:schemeClr val="tx1"/>
                        </a:solidFill>
                      </a:rPr>
                      <m:t>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sz="2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8CBF486-7FF9-3444-AF5C-3F2C3A098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246" y="3691072"/>
                <a:ext cx="5836104" cy="6307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C6F0A1-6439-164A-A2EE-26629AD04334}"/>
                  </a:ext>
                </a:extLst>
              </p:cNvPr>
              <p:cNvSpPr/>
              <p:nvPr/>
            </p:nvSpPr>
            <p:spPr>
              <a:xfrm>
                <a:off x="2230210" y="4611325"/>
                <a:ext cx="5362576" cy="630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ip</a:t>
                </a:r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:r>
                  <a:rPr lang="en-CA" sz="2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jp</a:t>
                </a:r>
                <a:r>
                  <a:rPr lang="en-CA" sz="2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CA" sz="24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ijp</a:t>
                </a:r>
                <a:r>
                  <a:rPr lang="en-CA" sz="2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CA" sz="24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sz="2400" i="1">
                        <a:solidFill>
                          <a:schemeClr val="tx1"/>
                        </a:solidFill>
                      </a:rPr>
                      <m:t>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sz="24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sz="2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C6F0A1-6439-164A-A2EE-26629AD04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210" y="4611325"/>
                <a:ext cx="5362576" cy="6307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id="{B3645AC4-6311-2945-9B88-FCBF6B393A8E}"/>
              </a:ext>
            </a:extLst>
          </p:cNvPr>
          <p:cNvSpPr/>
          <p:nvPr/>
        </p:nvSpPr>
        <p:spPr>
          <a:xfrm>
            <a:off x="5812971" y="5562600"/>
            <a:ext cx="413657" cy="82941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9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60BF9E-76C0-6642-8403-0ED18CAB185D}"/>
              </a:ext>
            </a:extLst>
          </p:cNvPr>
          <p:cNvSpPr txBox="1">
            <a:spLocks/>
          </p:cNvSpPr>
          <p:nvPr/>
        </p:nvSpPr>
        <p:spPr>
          <a:xfrm>
            <a:off x="2427920" y="46598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5400" b="1" dirty="0">
                <a:solidFill>
                  <a:schemeClr val="accent2">
                    <a:lumMod val="50000"/>
                  </a:schemeClr>
                </a:solidFill>
              </a:rPr>
              <a:t>Mathematical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A6BE5-4E6A-584D-AD79-FE7D9D4669F9}"/>
              </a:ext>
            </a:extLst>
          </p:cNvPr>
          <p:cNvSpPr txBox="1"/>
          <p:nvPr/>
        </p:nvSpPr>
        <p:spPr>
          <a:xfrm>
            <a:off x="1239825" y="1306285"/>
            <a:ext cx="103219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>
                <a:solidFill>
                  <a:schemeClr val="accent2">
                    <a:lumMod val="75000"/>
                  </a:schemeClr>
                </a:solidFill>
              </a:rPr>
              <a:t>Constraints:</a:t>
            </a:r>
            <a:endParaRPr lang="en-CA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dirty="0" err="1"/>
              <a:t>Xip</a:t>
            </a:r>
            <a:r>
              <a:rPr lang="zh-CN" altLang="en-US" sz="2000" dirty="0"/>
              <a:t> </a:t>
            </a:r>
            <a:r>
              <a:rPr lang="en-CA" altLang="zh-CN" sz="2000" dirty="0"/>
              <a:t>and </a:t>
            </a:r>
            <a:r>
              <a:rPr lang="en-CA" altLang="zh-CN" sz="2000" dirty="0" err="1"/>
              <a:t>Zijp</a:t>
            </a:r>
            <a:r>
              <a:rPr lang="en-CA" altLang="zh-CN" sz="2000" dirty="0"/>
              <a:t> are binary variables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CA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F4BA81-F273-9A4D-9018-5B0BE32D50EF}"/>
                  </a:ext>
                </a:extLst>
              </p:cNvPr>
              <p:cNvSpPr/>
              <p:nvPr/>
            </p:nvSpPr>
            <p:spPr>
              <a:xfrm>
                <a:off x="3581059" y="2872401"/>
                <a:ext cx="5029881" cy="630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ip</a:t>
                </a:r>
                <a14:m>
                  <m:oMath xmlns:m="http://schemas.openxmlformats.org/officeDocument/2006/math"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F4BA81-F273-9A4D-9018-5B0BE32D5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059" y="2872401"/>
                <a:ext cx="5029881" cy="6307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3B2D78-D4CB-2B4A-8421-802998FA3169}"/>
                  </a:ext>
                </a:extLst>
              </p:cNvPr>
              <p:cNvSpPr/>
              <p:nvPr/>
            </p:nvSpPr>
            <p:spPr>
              <a:xfrm>
                <a:off x="3581059" y="3824051"/>
                <a:ext cx="5029881" cy="630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ijp</a:t>
                </a:r>
                <a14:m>
                  <m:oMath xmlns:m="http://schemas.openxmlformats.org/officeDocument/2006/math"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sz="2400" i="1">
                        <a:solidFill>
                          <a:schemeClr val="tx1"/>
                        </a:solidFill>
                      </a:rPr>
                      <m:t>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3B2D78-D4CB-2B4A-8421-802998FA3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059" y="3824051"/>
                <a:ext cx="5029881" cy="6307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54779A5-3FEE-8045-B596-B1D5C2949196}"/>
                  </a:ext>
                </a:extLst>
              </p:cNvPr>
              <p:cNvSpPr/>
              <p:nvPr/>
            </p:nvSpPr>
            <p:spPr>
              <a:xfrm>
                <a:off x="3646371" y="4859477"/>
                <a:ext cx="5029881" cy="630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ijp</a:t>
                </a:r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CA" sz="2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jip</a:t>
                </a:r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sz="2400" i="1">
                        <a:solidFill>
                          <a:schemeClr val="tx1"/>
                        </a:solidFill>
                      </a:rPr>
                      <m:t>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,∀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54779A5-3FEE-8045-B596-B1D5C29491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371" y="4859477"/>
                <a:ext cx="5029881" cy="6307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238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A073AC3-726F-1D4A-B4FE-90BF0FB0D74A}"/>
              </a:ext>
            </a:extLst>
          </p:cNvPr>
          <p:cNvSpPr txBox="1">
            <a:spLocks/>
          </p:cNvSpPr>
          <p:nvPr/>
        </p:nvSpPr>
        <p:spPr>
          <a:xfrm>
            <a:off x="2427920" y="46598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5400" b="1" dirty="0">
                <a:solidFill>
                  <a:schemeClr val="accent2">
                    <a:lumMod val="50000"/>
                  </a:schemeClr>
                </a:solidFill>
              </a:rPr>
              <a:t>Mathematical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5D8251-6028-2743-A6E1-52AA8F22AF71}"/>
                  </a:ext>
                </a:extLst>
              </p:cNvPr>
              <p:cNvSpPr txBox="1"/>
              <p:nvPr/>
            </p:nvSpPr>
            <p:spPr>
              <a:xfrm>
                <a:off x="1239825" y="1306285"/>
                <a:ext cx="10321949" cy="6132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600" b="1" dirty="0">
                    <a:solidFill>
                      <a:schemeClr val="accent2">
                        <a:lumMod val="75000"/>
                      </a:schemeClr>
                    </a:solidFill>
                  </a:rPr>
                  <a:t>MILP Model:</a:t>
                </a:r>
              </a:p>
              <a:p>
                <a:endParaRPr lang="en-CA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CA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Minimize L</a:t>
                </a:r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CA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Subject to: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ip</a:t>
                </a: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ijp</a:t>
                </a: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ip</a:t>
                </a: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ik</a:t>
                </a:r>
                <a:r>
                  <a:rPr lang="en-CA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(p+1) </a:t>
                </a: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CA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(p+1)</a:t>
                </a: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- 3) *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ik</a:t>
                </a:r>
                <a:r>
                  <a:rPr lang="en-CA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CA" i="1" baseline="-25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m:rPr>
                        <m:nor/>
                      </m:rPr>
                      <a:rPr lang="en-CA" b="0" i="1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∈[0,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−3]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</a:t>
                </a:r>
              </a:p>
              <a:p>
                <a:pPr lvl="0" algn="ctr"/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ip</a:t>
                </a: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ikp</a:t>
                </a: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kp</a:t>
                </a: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Z</a:t>
                </a:r>
                <a:r>
                  <a:rPr lang="en-CA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ij(p+1) </a:t>
                </a: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X</a:t>
                </a:r>
                <a:r>
                  <a:rPr lang="en-CA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i(p+1)</a:t>
                </a: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- 3) *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ik</a:t>
                </a:r>
                <a:r>
                  <a:rPr lang="en-CA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CA" i="1" baseline="-25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∈[0,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−3]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</a:t>
                </a:r>
              </a:p>
              <a:p>
                <a:pPr lvl="0" algn="ctr"/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ip</a:t>
                </a: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ijp</a:t>
                </a: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jp</a:t>
                </a: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ik</a:t>
                </a:r>
                <a:r>
                  <a:rPr lang="en-CA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(p+1) </a:t>
                </a: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CA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(p+1)</a:t>
                </a: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- 3) *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jk</a:t>
                </a:r>
                <a:r>
                  <a:rPr lang="en-CA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CA" i="1" baseline="-25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∈[0,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−3]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   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/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𝑍𝑖𝑗𝑝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CA" dirty="0"/>
                  <a:t>                                         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𝑍𝑖𝑗𝑝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CA" dirty="0"/>
                  <a:t>                                     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𝑋𝑖𝑝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nary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0"/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ijp</a:t>
                </a: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ip</a:t>
                </a: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jp</a:t>
                </a: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≤2  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       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ip</a:t>
                </a: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jp</a:t>
                </a:r>
                <a:r>
                  <a:rPr lang="en-CA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CA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ijp</a:t>
                </a:r>
                <a:r>
                  <a:rPr lang="en-CA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CA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                   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ip</a:t>
                </a:r>
                <a:r>
                  <a:rPr lang="en-CA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0    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∈[0,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−3]</m:t>
                    </m:r>
                  </m:oMath>
                </a14:m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              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ijp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                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ijp</a:t>
                </a: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jip</a:t>
                </a:r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CA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i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               </a:t>
                </a:r>
                <a:r>
                  <a:rPr lang="en-CA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CA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ip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CA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CA">
                              <a:latin typeface="Cambria Math" panose="02040503050406030204" pitchFamily="18" charset="0"/>
                            </a:rPr>
                            <m:t>= 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CA" baseline="-25000">
                                      <a:latin typeface="Cambria Math" panose="02040503050406030204" pitchFamily="18" charset="0"/>
                                    </a:rPr>
                                    <m:t>ip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CA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CA" sz="2000" dirty="0"/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endParaRPr lang="en-CA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5D8251-6028-2743-A6E1-52AA8F22A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825" y="1306285"/>
                <a:ext cx="10321949" cy="6132128"/>
              </a:xfrm>
              <a:prstGeom prst="rect">
                <a:avLst/>
              </a:prstGeom>
              <a:blipFill>
                <a:blip r:embed="rId4"/>
                <a:stretch>
                  <a:fillRect l="-1720" t="-1446" b="-7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656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F1DD0-FEC4-4360-8283-F73032DF0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3200" b="1"/>
              <a:t>General</a:t>
            </a:r>
            <a:r>
              <a:rPr lang="en-US" altLang="zh-CN" sz="3200"/>
              <a:t> </a:t>
            </a:r>
            <a:r>
              <a:rPr lang="en-US" altLang="zh-CN" sz="3200" b="1"/>
              <a:t>Information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9C0FB7-AFB1-4D45-BFFD-78E911D99E67}"/>
              </a:ext>
            </a:extLst>
          </p:cNvPr>
          <p:cNvSpPr txBox="1"/>
          <p:nvPr/>
        </p:nvSpPr>
        <p:spPr>
          <a:xfrm>
            <a:off x="1683956" y="2133600"/>
            <a:ext cx="4140772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altLang="zh-CN" sz="2000" dirty="0">
                <a:solidFill>
                  <a:srgbClr val="000000"/>
                </a:solidFill>
              </a:rPr>
              <a:t>Solver: GUROBI Optimizer 9.0.3 under an academic license performed on 	Python3.6.5</a:t>
            </a:r>
          </a:p>
          <a:p>
            <a:pPr>
              <a:spcBef>
                <a:spcPts val="1000"/>
              </a:spcBef>
              <a:buClr>
                <a:schemeClr val="accent1"/>
              </a:buClr>
            </a:pPr>
            <a:endParaRPr lang="en-US" altLang="zh-CN" sz="1600" dirty="0">
              <a:solidFill>
                <a:srgbClr val="000000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altLang="zh-CN" sz="2000" dirty="0">
                <a:solidFill>
                  <a:srgbClr val="000000"/>
                </a:solidFill>
              </a:rPr>
              <a:t>CPU: intel Core i7-6700k, 4.2GHz, 8MB cache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altLang="zh-CN" sz="2000" dirty="0">
              <a:solidFill>
                <a:srgbClr val="000000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altLang="zh-CN" sz="2000" dirty="0">
                <a:solidFill>
                  <a:srgbClr val="000000"/>
                </a:solidFill>
              </a:rPr>
              <a:t>RAM: 16GB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altLang="zh-CN" sz="2000" dirty="0">
              <a:solidFill>
                <a:srgbClr val="000000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altLang="zh-CN" sz="2000" dirty="0">
                <a:solidFill>
                  <a:srgbClr val="000000"/>
                </a:solidFill>
              </a:rPr>
              <a:t>System: 64-bit Windows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A325D3B-C16F-4568-9DDE-C019AF96E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4728" y="2133600"/>
            <a:ext cx="6192991" cy="323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43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D3BD4C-DBEE-5842-A15C-6827E49CE2D0}"/>
              </a:ext>
            </a:extLst>
          </p:cNvPr>
          <p:cNvSpPr txBox="1">
            <a:spLocks/>
          </p:cNvSpPr>
          <p:nvPr/>
        </p:nvSpPr>
        <p:spPr>
          <a:xfrm>
            <a:off x="2427920" y="46598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5400" b="1" dirty="0">
                <a:solidFill>
                  <a:schemeClr val="accent2">
                    <a:lumMod val="50000"/>
                  </a:schemeClr>
                </a:solidFill>
              </a:rPr>
              <a:t>Brief System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CF408-FE9F-A94A-A546-FD3758FD0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353" y="1609848"/>
            <a:ext cx="8819294" cy="473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60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D3BD4C-DBEE-5842-A15C-6827E49CE2D0}"/>
              </a:ext>
            </a:extLst>
          </p:cNvPr>
          <p:cNvSpPr txBox="1">
            <a:spLocks/>
          </p:cNvSpPr>
          <p:nvPr/>
        </p:nvSpPr>
        <p:spPr>
          <a:xfrm>
            <a:off x="2427920" y="46598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5400" b="1" dirty="0">
                <a:solidFill>
                  <a:schemeClr val="accent2">
                    <a:lumMod val="50000"/>
                  </a:schemeClr>
                </a:solidFill>
              </a:rPr>
              <a:t>Brief System 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21D446-1782-854C-985A-D897FAED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03" y="1292040"/>
            <a:ext cx="8417797" cy="535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78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D3BD4C-DBEE-5842-A15C-6827E49CE2D0}"/>
              </a:ext>
            </a:extLst>
          </p:cNvPr>
          <p:cNvSpPr txBox="1">
            <a:spLocks/>
          </p:cNvSpPr>
          <p:nvPr/>
        </p:nvSpPr>
        <p:spPr>
          <a:xfrm>
            <a:off x="2427920" y="46598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5400" b="1" dirty="0">
                <a:solidFill>
                  <a:schemeClr val="accent2">
                    <a:lumMod val="50000"/>
                  </a:schemeClr>
                </a:solidFill>
              </a:rPr>
              <a:t>Brief System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0055B-E200-8149-8CD1-EF8A25E6B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72" y="1746871"/>
            <a:ext cx="5257383" cy="448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83333B-0A77-064B-AD3A-5E3FF7088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26" y="2063750"/>
            <a:ext cx="5839873" cy="39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83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20-12-03 at 11.18.17 PM">
            <a:hlinkClick r:id="" action="ppaction://media"/>
            <a:extLst>
              <a:ext uri="{FF2B5EF4-FFF2-40B4-BE49-F238E27FC236}">
                <a16:creationId xmlns:a16="http://schemas.microsoft.com/office/drawing/2014/main" id="{3362575B-B9C2-4AC6-9059-899D274BC8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6251" y="804794"/>
            <a:ext cx="8079497" cy="500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0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30ACF-C906-40C9-BF0F-3B5B165D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777" y="475829"/>
            <a:ext cx="8911687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5400" b="1" dirty="0">
                <a:solidFill>
                  <a:schemeClr val="accent2">
                    <a:lumMod val="50000"/>
                  </a:schemeClr>
                </a:solidFill>
              </a:rPr>
              <a:t>Problem instances</a:t>
            </a:r>
            <a:endParaRPr lang="zh-CN" altLang="en-US" sz="5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23AC0B-6607-48FA-AC66-1F61B883C41B}"/>
              </a:ext>
            </a:extLst>
          </p:cNvPr>
          <p:cNvSpPr txBox="1"/>
          <p:nvPr/>
        </p:nvSpPr>
        <p:spPr>
          <a:xfrm>
            <a:off x="1767014" y="2239426"/>
            <a:ext cx="925521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14 problem instances were run : two for 4 teams; ten for 6 teams and two for 8 teams.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Each instance was made up of different combinations of teams.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Designated run-time limit was 10 minutes. Stop the program when the run-time was over 10 minutes.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144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EFF3E-C2A2-41B4-991C-C7B78A215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280" y="1208315"/>
            <a:ext cx="6637289" cy="201099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chemeClr val="accent2">
                    <a:lumMod val="50000"/>
                  </a:schemeClr>
                </a:solidFill>
              </a:rPr>
              <a:t>Introduction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AB3A1C-FCEB-4044-B40E-379F3172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566" y="185536"/>
            <a:ext cx="6949324" cy="3243464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E81251-BC6F-4E5A-A0B2-CEC53D640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37" y="3542073"/>
            <a:ext cx="7014983" cy="331592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C5921D0-747D-43A1-8037-8B889C544D73}"/>
              </a:ext>
            </a:extLst>
          </p:cNvPr>
          <p:cNvSpPr txBox="1"/>
          <p:nvPr/>
        </p:nvSpPr>
        <p:spPr>
          <a:xfrm>
            <a:off x="0" y="2694836"/>
            <a:ext cx="4778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b="1" dirty="0">
                <a:solidFill>
                  <a:schemeClr val="accent2">
                    <a:lumMod val="75000"/>
                  </a:schemeClr>
                </a:solidFill>
              </a:rPr>
              <a:t>English Premier League</a:t>
            </a:r>
          </a:p>
        </p:txBody>
      </p:sp>
    </p:spTree>
    <p:extLst>
      <p:ext uri="{BB962C8B-B14F-4D97-AF65-F5344CB8AC3E}">
        <p14:creationId xmlns:p14="http://schemas.microsoft.com/office/powerpoint/2010/main" val="1455740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0A711-05AE-4529-8A96-B29D82541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5020" y="495298"/>
            <a:ext cx="8911687" cy="1280890"/>
          </a:xfrm>
        </p:spPr>
        <p:txBody>
          <a:bodyPr/>
          <a:lstStyle/>
          <a:p>
            <a:r>
              <a:rPr lang="en-US" altLang="zh-CN" sz="5400" b="1" dirty="0">
                <a:solidFill>
                  <a:schemeClr val="accent2">
                    <a:lumMod val="50000"/>
                  </a:schemeClr>
                </a:solidFill>
              </a:rPr>
              <a:t>Result</a:t>
            </a:r>
            <a:endParaRPr lang="zh-CN" altLang="en-US" sz="5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76C2042-2F4C-4624-81B8-B296D5CCE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276985"/>
              </p:ext>
            </p:extLst>
          </p:nvPr>
        </p:nvGraphicFramePr>
        <p:xfrm>
          <a:off x="1198636" y="1652620"/>
          <a:ext cx="6870327" cy="43746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5056">
                  <a:extLst>
                    <a:ext uri="{9D8B030D-6E8A-4147-A177-3AD203B41FA5}">
                      <a16:colId xmlns:a16="http://schemas.microsoft.com/office/drawing/2014/main" val="3090942687"/>
                    </a:ext>
                  </a:extLst>
                </a:gridCol>
                <a:gridCol w="987954">
                  <a:extLst>
                    <a:ext uri="{9D8B030D-6E8A-4147-A177-3AD203B41FA5}">
                      <a16:colId xmlns:a16="http://schemas.microsoft.com/office/drawing/2014/main" val="1517136963"/>
                    </a:ext>
                  </a:extLst>
                </a:gridCol>
                <a:gridCol w="2553148">
                  <a:extLst>
                    <a:ext uri="{9D8B030D-6E8A-4147-A177-3AD203B41FA5}">
                      <a16:colId xmlns:a16="http://schemas.microsoft.com/office/drawing/2014/main" val="1474314407"/>
                    </a:ext>
                  </a:extLst>
                </a:gridCol>
                <a:gridCol w="1128739">
                  <a:extLst>
                    <a:ext uri="{9D8B030D-6E8A-4147-A177-3AD203B41FA5}">
                      <a16:colId xmlns:a16="http://schemas.microsoft.com/office/drawing/2014/main" val="1340775521"/>
                    </a:ext>
                  </a:extLst>
                </a:gridCol>
                <a:gridCol w="1405430">
                  <a:extLst>
                    <a:ext uri="{9D8B030D-6E8A-4147-A177-3AD203B41FA5}">
                      <a16:colId xmlns:a16="http://schemas.microsoft.com/office/drawing/2014/main" val="848771533"/>
                    </a:ext>
                  </a:extLst>
                </a:gridCol>
              </a:tblGrid>
              <a:tr h="629879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</a:rPr>
                        <a:t>Instance No.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No. of Team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Teams index from original team table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00" dirty="0">
                          <a:effectLst/>
                        </a:rPr>
                        <a:t>L</a:t>
                      </a:r>
                    </a:p>
                    <a:p>
                      <a:pPr algn="ctr"/>
                      <a:r>
                        <a:rPr lang="en-US" sz="1200" kern="100" dirty="0">
                          <a:effectLst/>
                        </a:rPr>
                        <a:t>(miles)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Runtime</a:t>
                      </a:r>
                      <a:endParaRPr lang="zh-CN" sz="1050" kern="100">
                        <a:effectLst/>
                      </a:endParaRPr>
                    </a:p>
                    <a:p>
                      <a:pPr algn="ctr"/>
                      <a:r>
                        <a:rPr lang="en-US" sz="1200" kern="100">
                          <a:effectLst/>
                        </a:rPr>
                        <a:t>(s)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403095"/>
                  </a:ext>
                </a:extLst>
              </a:tr>
              <a:tr h="245668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7,8,9,10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441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0.09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0667590"/>
                  </a:ext>
                </a:extLst>
              </a:tr>
              <a:tr h="245668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8,9,10,11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249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0.10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7345613"/>
                  </a:ext>
                </a:extLst>
              </a:tr>
              <a:tr h="245668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0,1,2,3,4,5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459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1.75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9036056"/>
                  </a:ext>
                </a:extLst>
              </a:tr>
              <a:tr h="245668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</a:rPr>
                        <a:t>6,7,8,9,10,11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663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6.25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9562555"/>
                  </a:ext>
                </a:extLst>
              </a:tr>
              <a:tr h="245668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</a:rPr>
                        <a:t>12,13,14,15,16,17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1407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8.52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8334161"/>
                  </a:ext>
                </a:extLst>
              </a:tr>
              <a:tr h="245668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</a:rPr>
                        <a:t>1,2,3,4,5,6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1167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2.53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8302617"/>
                  </a:ext>
                </a:extLst>
              </a:tr>
              <a:tr h="245668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</a:rPr>
                        <a:t>2,3,4,5,6,7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658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1.32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9356756"/>
                  </a:ext>
                </a:extLst>
              </a:tr>
              <a:tr h="245668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3,4,5,6,7,8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1222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2.51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4764089"/>
                  </a:ext>
                </a:extLst>
              </a:tr>
              <a:tr h="245668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4,5,6,7,8,9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792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1.72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4272824"/>
                  </a:ext>
                </a:extLst>
              </a:tr>
              <a:tr h="245668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5,6,7,8,9,10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1116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9.44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0016297"/>
                  </a:ext>
                </a:extLst>
              </a:tr>
              <a:tr h="245668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11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7,8,9,10,11,12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588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2.78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8596379"/>
                  </a:ext>
                </a:extLst>
              </a:tr>
              <a:tr h="245668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12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8,9,10,11,12,13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588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2.40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5402480"/>
                  </a:ext>
                </a:extLst>
              </a:tr>
              <a:tr h="342382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13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</a:rPr>
                        <a:t>8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0,1,2,3,4,5,6,7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N/A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881(not completed)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2814956"/>
                  </a:ext>
                </a:extLst>
              </a:tr>
              <a:tr h="431007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14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</a:rPr>
                        <a:t>12,13,14,15,16,</a:t>
                      </a:r>
                      <a:r>
                        <a:rPr lang="en-US" altLang="zh-CN" sz="1200" kern="100" dirty="0">
                          <a:effectLst/>
                        </a:rPr>
                        <a:t>1</a:t>
                      </a:r>
                      <a:r>
                        <a:rPr lang="en-US" sz="1200" kern="100" dirty="0">
                          <a:effectLst/>
                        </a:rPr>
                        <a:t>7,18,19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</a:rPr>
                        <a:t>N/A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</a:rPr>
                        <a:t>1209 (not completed)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3371485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D3B2AF8-9B1B-41D0-8074-DD78644CA6CE}"/>
              </a:ext>
            </a:extLst>
          </p:cNvPr>
          <p:cNvGraphicFramePr>
            <a:graphicFrameLocks noGrp="1"/>
          </p:cNvGraphicFramePr>
          <p:nvPr/>
        </p:nvGraphicFramePr>
        <p:xfrm>
          <a:off x="8478003" y="834085"/>
          <a:ext cx="3472249" cy="51898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3003">
                  <a:extLst>
                    <a:ext uri="{9D8B030D-6E8A-4147-A177-3AD203B41FA5}">
                      <a16:colId xmlns:a16="http://schemas.microsoft.com/office/drawing/2014/main" val="1396480669"/>
                    </a:ext>
                  </a:extLst>
                </a:gridCol>
                <a:gridCol w="1303003">
                  <a:extLst>
                    <a:ext uri="{9D8B030D-6E8A-4147-A177-3AD203B41FA5}">
                      <a16:colId xmlns:a16="http://schemas.microsoft.com/office/drawing/2014/main" val="2628020182"/>
                    </a:ext>
                  </a:extLst>
                </a:gridCol>
                <a:gridCol w="866243">
                  <a:extLst>
                    <a:ext uri="{9D8B030D-6E8A-4147-A177-3AD203B41FA5}">
                      <a16:colId xmlns:a16="http://schemas.microsoft.com/office/drawing/2014/main" val="237677184"/>
                    </a:ext>
                  </a:extLst>
                </a:gridCol>
              </a:tblGrid>
              <a:tr h="204346">
                <a:tc>
                  <a:txBody>
                    <a:bodyPr/>
                    <a:lstStyle/>
                    <a:p>
                      <a:pPr algn="ctr"/>
                      <a:r>
                        <a:rPr lang="en-CA" sz="800" kern="100" dirty="0">
                          <a:effectLst/>
                        </a:rPr>
                        <a:t>Index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817" marR="368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Club Name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City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extLst>
                  <a:ext uri="{0D108BD9-81ED-4DB2-BD59-A6C34878D82A}">
                    <a16:rowId xmlns:a16="http://schemas.microsoft.com/office/drawing/2014/main" val="179292210"/>
                  </a:ext>
                </a:extLst>
              </a:tr>
              <a:tr h="204346"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817" marR="368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Arsenal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London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extLst>
                  <a:ext uri="{0D108BD9-81ED-4DB2-BD59-A6C34878D82A}">
                    <a16:rowId xmlns:a16="http://schemas.microsoft.com/office/drawing/2014/main" val="614061837"/>
                  </a:ext>
                </a:extLst>
              </a:tr>
              <a:tr h="308390"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1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817" marR="368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Aston Villa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Birmingham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extLst>
                  <a:ext uri="{0D108BD9-81ED-4DB2-BD59-A6C34878D82A}">
                    <a16:rowId xmlns:a16="http://schemas.microsoft.com/office/drawing/2014/main" val="4288087765"/>
                  </a:ext>
                </a:extLst>
              </a:tr>
              <a:tr h="324943"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2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817" marR="368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Brighton and Hove Albion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Brighton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extLst>
                  <a:ext uri="{0D108BD9-81ED-4DB2-BD59-A6C34878D82A}">
                    <a16:rowId xmlns:a16="http://schemas.microsoft.com/office/drawing/2014/main" val="3400909180"/>
                  </a:ext>
                </a:extLst>
              </a:tr>
              <a:tr h="204346"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3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817" marR="368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Burnley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Burnley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extLst>
                  <a:ext uri="{0D108BD9-81ED-4DB2-BD59-A6C34878D82A}">
                    <a16:rowId xmlns:a16="http://schemas.microsoft.com/office/drawing/2014/main" val="3504796641"/>
                  </a:ext>
                </a:extLst>
              </a:tr>
              <a:tr h="204346"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4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817" marR="368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Chelsea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London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extLst>
                  <a:ext uri="{0D108BD9-81ED-4DB2-BD59-A6C34878D82A}">
                    <a16:rowId xmlns:a16="http://schemas.microsoft.com/office/drawing/2014/main" val="197125114"/>
                  </a:ext>
                </a:extLst>
              </a:tr>
              <a:tr h="204346"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5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817" marR="368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Crystal Palace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London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extLst>
                  <a:ext uri="{0D108BD9-81ED-4DB2-BD59-A6C34878D82A}">
                    <a16:rowId xmlns:a16="http://schemas.microsoft.com/office/drawing/2014/main" val="4144138799"/>
                  </a:ext>
                </a:extLst>
              </a:tr>
              <a:tr h="204346"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6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817" marR="368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Everton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Liverpool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extLst>
                  <a:ext uri="{0D108BD9-81ED-4DB2-BD59-A6C34878D82A}">
                    <a16:rowId xmlns:a16="http://schemas.microsoft.com/office/drawing/2014/main" val="1219170806"/>
                  </a:ext>
                </a:extLst>
              </a:tr>
              <a:tr h="204346"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817" marR="368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Fulham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London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extLst>
                  <a:ext uri="{0D108BD9-81ED-4DB2-BD59-A6C34878D82A}">
                    <a16:rowId xmlns:a16="http://schemas.microsoft.com/office/drawing/2014/main" val="2390548193"/>
                  </a:ext>
                </a:extLst>
              </a:tr>
              <a:tr h="204346"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8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817" marR="368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Leeds United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Leeds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extLst>
                  <a:ext uri="{0D108BD9-81ED-4DB2-BD59-A6C34878D82A}">
                    <a16:rowId xmlns:a16="http://schemas.microsoft.com/office/drawing/2014/main" val="4277397375"/>
                  </a:ext>
                </a:extLst>
              </a:tr>
              <a:tr h="204346"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817" marR="368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Leicester City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Leicester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extLst>
                  <a:ext uri="{0D108BD9-81ED-4DB2-BD59-A6C34878D82A}">
                    <a16:rowId xmlns:a16="http://schemas.microsoft.com/office/drawing/2014/main" val="2365127059"/>
                  </a:ext>
                </a:extLst>
              </a:tr>
              <a:tr h="204346"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10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817" marR="368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Liverpool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Liverpool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extLst>
                  <a:ext uri="{0D108BD9-81ED-4DB2-BD59-A6C34878D82A}">
                    <a16:rowId xmlns:a16="http://schemas.microsoft.com/office/drawing/2014/main" val="3441701834"/>
                  </a:ext>
                </a:extLst>
              </a:tr>
              <a:tr h="308390"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11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817" marR="368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Manchester City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Manchester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extLst>
                  <a:ext uri="{0D108BD9-81ED-4DB2-BD59-A6C34878D82A}">
                    <a16:rowId xmlns:a16="http://schemas.microsoft.com/office/drawing/2014/main" val="1916464081"/>
                  </a:ext>
                </a:extLst>
              </a:tr>
              <a:tr h="308390"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12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817" marR="368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Manchester United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Manchester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extLst>
                  <a:ext uri="{0D108BD9-81ED-4DB2-BD59-A6C34878D82A}">
                    <a16:rowId xmlns:a16="http://schemas.microsoft.com/office/drawing/2014/main" val="2095734804"/>
                  </a:ext>
                </a:extLst>
              </a:tr>
              <a:tr h="204346"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13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817" marR="368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Newcastle United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Newcastle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extLst>
                  <a:ext uri="{0D108BD9-81ED-4DB2-BD59-A6C34878D82A}">
                    <a16:rowId xmlns:a16="http://schemas.microsoft.com/office/drawing/2014/main" val="2875843860"/>
                  </a:ext>
                </a:extLst>
              </a:tr>
              <a:tr h="204346"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14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817" marR="368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Sheffield United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Sheffield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extLst>
                  <a:ext uri="{0D108BD9-81ED-4DB2-BD59-A6C34878D82A}">
                    <a16:rowId xmlns:a16="http://schemas.microsoft.com/office/drawing/2014/main" val="1881584213"/>
                  </a:ext>
                </a:extLst>
              </a:tr>
              <a:tr h="324943"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15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817" marR="368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Southampton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Southampton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extLst>
                  <a:ext uri="{0D108BD9-81ED-4DB2-BD59-A6C34878D82A}">
                    <a16:rowId xmlns:a16="http://schemas.microsoft.com/office/drawing/2014/main" val="315346513"/>
                  </a:ext>
                </a:extLst>
              </a:tr>
              <a:tr h="308390"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16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817" marR="368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Tottenham Hotspur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London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extLst>
                  <a:ext uri="{0D108BD9-81ED-4DB2-BD59-A6C34878D82A}">
                    <a16:rowId xmlns:a16="http://schemas.microsoft.com/office/drawing/2014/main" val="425639125"/>
                  </a:ext>
                </a:extLst>
              </a:tr>
              <a:tr h="324943"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17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817" marR="368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Wet Bromwich Albion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West Bromwich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extLst>
                  <a:ext uri="{0D108BD9-81ED-4DB2-BD59-A6C34878D82A}">
                    <a16:rowId xmlns:a16="http://schemas.microsoft.com/office/drawing/2014/main" val="1088588773"/>
                  </a:ext>
                </a:extLst>
              </a:tr>
              <a:tr h="204346"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18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817" marR="368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West Ham United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London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extLst>
                  <a:ext uri="{0D108BD9-81ED-4DB2-BD59-A6C34878D82A}">
                    <a16:rowId xmlns:a16="http://schemas.microsoft.com/office/drawing/2014/main" val="520285182"/>
                  </a:ext>
                </a:extLst>
              </a:tr>
              <a:tr h="324943"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19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6817" marR="3681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>
                          <a:effectLst/>
                        </a:rPr>
                        <a:t>Wolverhampton Wanderers</a:t>
                      </a:r>
                      <a:endParaRPr lang="zh-CN" sz="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effectLst/>
                        </a:rPr>
                        <a:t>Wolverhampton</a:t>
                      </a:r>
                      <a:endParaRPr lang="zh-CN" sz="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089" marR="34089" marT="34089" marB="34089"/>
                </a:tc>
                <a:extLst>
                  <a:ext uri="{0D108BD9-81ED-4DB2-BD59-A6C34878D82A}">
                    <a16:rowId xmlns:a16="http://schemas.microsoft.com/office/drawing/2014/main" val="1605724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3608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69DB159F-9FEF-49E8-8C51-D1BB3BF0E0F2}"/>
              </a:ext>
            </a:extLst>
          </p:cNvPr>
          <p:cNvGraphicFramePr>
            <a:graphicFrameLocks/>
          </p:cNvGraphicFramePr>
          <p:nvPr/>
        </p:nvGraphicFramePr>
        <p:xfrm>
          <a:off x="1748863" y="1582615"/>
          <a:ext cx="7901354" cy="4829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标题 1">
            <a:extLst>
              <a:ext uri="{FF2B5EF4-FFF2-40B4-BE49-F238E27FC236}">
                <a16:creationId xmlns:a16="http://schemas.microsoft.com/office/drawing/2014/main" id="{646E5D98-A804-498A-8FA7-CDB4AE86A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863" y="530326"/>
            <a:ext cx="8911687" cy="1280890"/>
          </a:xfrm>
        </p:spPr>
        <p:txBody>
          <a:bodyPr/>
          <a:lstStyle/>
          <a:p>
            <a:r>
              <a:rPr lang="en-US" altLang="zh-CN" sz="5400" b="1" dirty="0">
                <a:solidFill>
                  <a:schemeClr val="accent2">
                    <a:lumMod val="50000"/>
                  </a:schemeClr>
                </a:solidFill>
              </a:rPr>
              <a:t>Result</a:t>
            </a:r>
            <a:r>
              <a:rPr lang="en-US" altLang="zh-CN" dirty="0"/>
              <a:t> </a:t>
            </a:r>
            <a:r>
              <a:rPr lang="en-US" altLang="zh-CN" sz="5400" b="1" dirty="0">
                <a:solidFill>
                  <a:schemeClr val="accent2">
                    <a:lumMod val="50000"/>
                  </a:schemeClr>
                </a:solidFill>
              </a:rPr>
              <a:t>Analysis</a:t>
            </a:r>
            <a:endParaRPr lang="zh-CN" altLang="en-US" sz="5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47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CA376-F357-4E16-920C-F10E7F1E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b="1" dirty="0">
                <a:solidFill>
                  <a:schemeClr val="accent2">
                    <a:lumMod val="50000"/>
                  </a:schemeClr>
                </a:solidFill>
              </a:rPr>
              <a:t>Conclusion</a:t>
            </a:r>
            <a:endParaRPr lang="zh-CN" altLang="en-US" sz="5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DCB4BF-DC0C-4FFA-AD32-C8BA5563A8A2}"/>
              </a:ext>
            </a:extLst>
          </p:cNvPr>
          <p:cNvSpPr txBox="1"/>
          <p:nvPr/>
        </p:nvSpPr>
        <p:spPr>
          <a:xfrm>
            <a:off x="1484026" y="2767280"/>
            <a:ext cx="9781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The model is only suitable for team size below 6.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Mix Integer Linear Programming model for this problem is not efficient enough to solve the problem with a larger team size.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9009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0E6C5-F7DF-4783-8519-731F40FCA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b="1" dirty="0">
                <a:solidFill>
                  <a:schemeClr val="accent2">
                    <a:lumMod val="50000"/>
                  </a:schemeClr>
                </a:solidFill>
              </a:rPr>
              <a:t>Reference</a:t>
            </a:r>
            <a:endParaRPr lang="zh-CN" altLang="en-US" sz="5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102BBA-3465-46E9-B155-F79D825F5E80}"/>
              </a:ext>
            </a:extLst>
          </p:cNvPr>
          <p:cNvSpPr txBox="1"/>
          <p:nvPr/>
        </p:nvSpPr>
        <p:spPr>
          <a:xfrm>
            <a:off x="1963711" y="2158584"/>
            <a:ext cx="8117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altLang="zh-CN" sz="1800" kern="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Wen-Yang Ku, J. Christopher Beck. Mixed Integer Programming Models for Job Shop Scheduling: </a:t>
            </a:r>
            <a:r>
              <a:rPr lang="en-CA" altLang="zh-CN" sz="1800" i="1" kern="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 Computational Analysis</a:t>
            </a:r>
            <a:r>
              <a:rPr lang="en-CA" altLang="zh-CN" sz="1800" kern="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 April 18, 2016.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tabLst>
                <a:tab pos="1256665" algn="l"/>
              </a:tabLst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9581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201E6710-3C60-4049-9599-0FC823052901}"/>
              </a:ext>
            </a:extLst>
          </p:cNvPr>
          <p:cNvSpPr txBox="1">
            <a:spLocks/>
          </p:cNvSpPr>
          <p:nvPr/>
        </p:nvSpPr>
        <p:spPr>
          <a:xfrm>
            <a:off x="2745324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5400" b="1" dirty="0">
                <a:solidFill>
                  <a:schemeClr val="accent2">
                    <a:lumMod val="50000"/>
                  </a:schemeClr>
                </a:solidFill>
              </a:rPr>
              <a:t>Contribution</a:t>
            </a:r>
            <a:endParaRPr lang="zh-CN" altLang="en-US" sz="5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8D707A-AA23-4024-A5A1-71990EE86627}"/>
              </a:ext>
            </a:extLst>
          </p:cNvPr>
          <p:cNvSpPr txBox="1"/>
          <p:nvPr/>
        </p:nvSpPr>
        <p:spPr>
          <a:xfrm>
            <a:off x="1686427" y="2613392"/>
            <a:ext cx="84993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Dailin</a:t>
            </a:r>
            <a:r>
              <a:rPr lang="en-US" altLang="zh-CN" sz="2000" dirty="0"/>
              <a:t>: Introduction and Problem Definition</a:t>
            </a:r>
          </a:p>
          <a:p>
            <a:endParaRPr lang="en-US" altLang="zh-CN" sz="2000" dirty="0"/>
          </a:p>
          <a:p>
            <a:r>
              <a:rPr lang="en-US" altLang="zh-CN" sz="2000" dirty="0" err="1"/>
              <a:t>Yuejun</a:t>
            </a:r>
            <a:r>
              <a:rPr lang="en-US" altLang="zh-CN" sz="2000" dirty="0"/>
              <a:t>: Mathematical Model and System Demo</a:t>
            </a:r>
          </a:p>
          <a:p>
            <a:endParaRPr lang="en-US" altLang="zh-CN" sz="2000" dirty="0"/>
          </a:p>
          <a:p>
            <a:r>
              <a:rPr lang="en-US" altLang="zh-CN" sz="2000" dirty="0"/>
              <a:t>Junyu: Result discussion and Conclusion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03767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02D07-4BBC-4301-A244-DC06D9A99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160" y="479731"/>
            <a:ext cx="8911687" cy="1280890"/>
          </a:xfrm>
        </p:spPr>
        <p:txBody>
          <a:bodyPr>
            <a:normAutofit/>
          </a:bodyPr>
          <a:lstStyle/>
          <a:p>
            <a:r>
              <a:rPr lang="en-CA" sz="5400" b="1" dirty="0">
                <a:solidFill>
                  <a:schemeClr val="accent2">
                    <a:lumMod val="50000"/>
                  </a:schemeClr>
                </a:solidFill>
              </a:rPr>
              <a:t>Problem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6A8D4-DF1F-4038-9D9C-5868277FD98B}"/>
              </a:ext>
            </a:extLst>
          </p:cNvPr>
          <p:cNvSpPr txBox="1"/>
          <p:nvPr/>
        </p:nvSpPr>
        <p:spPr>
          <a:xfrm>
            <a:off x="1562856" y="2163838"/>
            <a:ext cx="978929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>
                <a:solidFill>
                  <a:schemeClr val="accent2">
                    <a:lumMod val="75000"/>
                  </a:schemeClr>
                </a:solidFill>
              </a:rPr>
              <a:t>Main Purpose:</a:t>
            </a:r>
          </a:p>
          <a:p>
            <a:endParaRPr lang="en-CA" sz="36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CA" sz="2400" dirty="0"/>
              <a:t>Make the tournament schedule of the English Premier League with minimum total travel distance for all teams. </a:t>
            </a:r>
            <a:endParaRPr lang="en-CA" sz="24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82797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C557-AE56-4EC1-9E9E-01381EDDC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291" y="383479"/>
            <a:ext cx="8911687" cy="1280890"/>
          </a:xfrm>
        </p:spPr>
        <p:txBody>
          <a:bodyPr>
            <a:normAutofit/>
          </a:bodyPr>
          <a:lstStyle/>
          <a:p>
            <a:r>
              <a:rPr lang="en-CA" sz="5400" b="1" dirty="0">
                <a:solidFill>
                  <a:schemeClr val="accent2">
                    <a:lumMod val="50000"/>
                  </a:schemeClr>
                </a:solidFill>
              </a:rPr>
              <a:t>Problem Definition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5C0BD-F614-45AC-852A-44BDB7F4A854}"/>
              </a:ext>
            </a:extLst>
          </p:cNvPr>
          <p:cNvSpPr txBox="1"/>
          <p:nvPr/>
        </p:nvSpPr>
        <p:spPr>
          <a:xfrm>
            <a:off x="1145272" y="1595618"/>
            <a:ext cx="1032194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>
                <a:solidFill>
                  <a:schemeClr val="accent2">
                    <a:lumMod val="75000"/>
                  </a:schemeClr>
                </a:solidFill>
              </a:rPr>
              <a:t>Restrictions:</a:t>
            </a:r>
          </a:p>
          <a:p>
            <a:endParaRPr lang="en-CA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sz="2000" dirty="0"/>
              <a:t>There are m teams in total. (m is always an even integer).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sz="2000" dirty="0"/>
              <a:t>There are (m-1) rounds of games, and every club plays games in each round.</a:t>
            </a:r>
          </a:p>
          <a:p>
            <a:pPr lvl="0"/>
            <a:endParaRPr lang="en-CA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sz="2000" dirty="0"/>
              <a:t> Each club plays (m-1) games in total.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sz="2000" dirty="0"/>
              <a:t> Each club has only 1 game in one round.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 </a:t>
            </a:r>
            <a:r>
              <a:rPr lang="en-CA" dirty="0"/>
              <a:t>Each club has games with each other once, one plays home game and another club plays away game.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37016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70AA0-CE8A-4DE1-880B-BF5EC3E2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920" y="465981"/>
            <a:ext cx="8911687" cy="1280890"/>
          </a:xfrm>
        </p:spPr>
        <p:txBody>
          <a:bodyPr>
            <a:normAutofit/>
          </a:bodyPr>
          <a:lstStyle/>
          <a:p>
            <a:r>
              <a:rPr lang="en-CA" sz="5400" b="1" dirty="0">
                <a:solidFill>
                  <a:schemeClr val="accent2">
                    <a:lumMod val="50000"/>
                  </a:schemeClr>
                </a:solidFill>
              </a:rPr>
              <a:t>Problem Definition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670A6-B2A9-4BBE-AF8E-42DCE43171A7}"/>
              </a:ext>
            </a:extLst>
          </p:cNvPr>
          <p:cNvSpPr txBox="1"/>
          <p:nvPr/>
        </p:nvSpPr>
        <p:spPr>
          <a:xfrm>
            <a:off x="1630566" y="1691296"/>
            <a:ext cx="9082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36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CA" sz="36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CA" sz="24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D709C31-01CF-4661-BB1F-FB836CBCE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702260"/>
              </p:ext>
            </p:extLst>
          </p:nvPr>
        </p:nvGraphicFramePr>
        <p:xfrm>
          <a:off x="1630566" y="2549080"/>
          <a:ext cx="9390360" cy="26176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8072">
                  <a:extLst>
                    <a:ext uri="{9D8B030D-6E8A-4147-A177-3AD203B41FA5}">
                      <a16:colId xmlns:a16="http://schemas.microsoft.com/office/drawing/2014/main" val="2766620901"/>
                    </a:ext>
                  </a:extLst>
                </a:gridCol>
                <a:gridCol w="1878072">
                  <a:extLst>
                    <a:ext uri="{9D8B030D-6E8A-4147-A177-3AD203B41FA5}">
                      <a16:colId xmlns:a16="http://schemas.microsoft.com/office/drawing/2014/main" val="2339891121"/>
                    </a:ext>
                  </a:extLst>
                </a:gridCol>
                <a:gridCol w="1878072">
                  <a:extLst>
                    <a:ext uri="{9D8B030D-6E8A-4147-A177-3AD203B41FA5}">
                      <a16:colId xmlns:a16="http://schemas.microsoft.com/office/drawing/2014/main" val="4035312619"/>
                    </a:ext>
                  </a:extLst>
                </a:gridCol>
                <a:gridCol w="1878072">
                  <a:extLst>
                    <a:ext uri="{9D8B030D-6E8A-4147-A177-3AD203B41FA5}">
                      <a16:colId xmlns:a16="http://schemas.microsoft.com/office/drawing/2014/main" val="255376307"/>
                    </a:ext>
                  </a:extLst>
                </a:gridCol>
                <a:gridCol w="1878072">
                  <a:extLst>
                    <a:ext uri="{9D8B030D-6E8A-4147-A177-3AD203B41FA5}">
                      <a16:colId xmlns:a16="http://schemas.microsoft.com/office/drawing/2014/main" val="1918221721"/>
                    </a:ext>
                  </a:extLst>
                </a:gridCol>
              </a:tblGrid>
              <a:tr h="436271">
                <a:tc>
                  <a:txBody>
                    <a:bodyPr/>
                    <a:lstStyle/>
                    <a:p>
                      <a:r>
                        <a:rPr lang="en-CA" sz="1600" b="1" dirty="0">
                          <a:solidFill>
                            <a:schemeClr val="tx1"/>
                          </a:solidFill>
                        </a:rPr>
                        <a:t>Club          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Round1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Round2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Round (m-1)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777387"/>
                  </a:ext>
                </a:extLst>
              </a:tr>
              <a:tr h="436271"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947616"/>
                  </a:ext>
                </a:extLst>
              </a:tr>
              <a:tr h="436271">
                <a:tc>
                  <a:txBody>
                    <a:bodyPr/>
                    <a:lstStyle/>
                    <a:p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325683"/>
                  </a:ext>
                </a:extLst>
              </a:tr>
              <a:tr h="436271">
                <a:tc>
                  <a:txBody>
                    <a:bodyPr/>
                    <a:lstStyle/>
                    <a:p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403645"/>
                  </a:ext>
                </a:extLst>
              </a:tr>
              <a:tr h="436271">
                <a:tc>
                  <a:txBody>
                    <a:bodyPr/>
                    <a:lstStyle/>
                    <a:p>
                      <a:r>
                        <a:rPr lang="en-CA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215162"/>
                  </a:ext>
                </a:extLst>
              </a:tr>
              <a:tr h="436271">
                <a:tc>
                  <a:txBody>
                    <a:bodyPr/>
                    <a:lstStyle/>
                    <a:p>
                      <a:r>
                        <a:rPr lang="en-CA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291461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B22889-A2D7-455B-8DBF-7C40DFA19071}"/>
              </a:ext>
            </a:extLst>
          </p:cNvPr>
          <p:cNvCxnSpPr>
            <a:cxnSpLocks/>
          </p:cNvCxnSpPr>
          <p:nvPr/>
        </p:nvCxnSpPr>
        <p:spPr>
          <a:xfrm>
            <a:off x="1630566" y="2549080"/>
            <a:ext cx="1889530" cy="423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297DFB-24DD-40CB-9427-5003AB47C723}"/>
              </a:ext>
            </a:extLst>
          </p:cNvPr>
          <p:cNvSpPr/>
          <p:nvPr/>
        </p:nvSpPr>
        <p:spPr>
          <a:xfrm>
            <a:off x="1630566" y="4798881"/>
            <a:ext cx="797354" cy="367823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3C1CD6-4D9C-411F-87E5-0A959B014376}"/>
              </a:ext>
            </a:extLst>
          </p:cNvPr>
          <p:cNvSpPr/>
          <p:nvPr/>
        </p:nvSpPr>
        <p:spPr>
          <a:xfrm>
            <a:off x="9205877" y="2549080"/>
            <a:ext cx="1615669" cy="423106"/>
          </a:xfrm>
          <a:prstGeom prst="rect">
            <a:avLst/>
          </a:prstGeom>
          <a:noFill/>
          <a:ln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6B2542-FFE2-4A78-B3A6-87D4687C79BA}"/>
              </a:ext>
            </a:extLst>
          </p:cNvPr>
          <p:cNvSpPr/>
          <p:nvPr/>
        </p:nvSpPr>
        <p:spPr>
          <a:xfrm>
            <a:off x="3520096" y="2549080"/>
            <a:ext cx="1889530" cy="26176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4842A23-04CA-464D-B305-97ED138ACF02}"/>
              </a:ext>
            </a:extLst>
          </p:cNvPr>
          <p:cNvSpPr/>
          <p:nvPr/>
        </p:nvSpPr>
        <p:spPr>
          <a:xfrm>
            <a:off x="3411239" y="2915466"/>
            <a:ext cx="1464415" cy="513534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843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C751F9-D6E8-794C-9E1E-0EEA58EFDEA9}"/>
              </a:ext>
            </a:extLst>
          </p:cNvPr>
          <p:cNvSpPr txBox="1"/>
          <p:nvPr/>
        </p:nvSpPr>
        <p:spPr>
          <a:xfrm>
            <a:off x="1713620" y="1730829"/>
            <a:ext cx="93353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chemeClr val="accent2">
                    <a:lumMod val="75000"/>
                  </a:schemeClr>
                </a:solidFill>
              </a:rPr>
              <a:t>Mixed integer linear programming(MILP): </a:t>
            </a:r>
          </a:p>
          <a:p>
            <a:endParaRPr lang="en-CA" sz="36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CA" sz="2000" b="1" dirty="0"/>
              <a:t>Notations: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sz="2000" dirty="0"/>
              <a:t>T: The set of all teams [0, m-1]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sz="2000" dirty="0"/>
              <a:t>R: The set of all rounds [0, m-2]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sz="2000" dirty="0" err="1"/>
              <a:t>Dij</a:t>
            </a:r>
            <a:r>
              <a:rPr lang="en-CA" sz="2000" dirty="0"/>
              <a:t>: Distance between the venue of team </a:t>
            </a:r>
            <a:r>
              <a:rPr lang="en-CA" sz="2000" dirty="0" err="1"/>
              <a:t>i</a:t>
            </a:r>
            <a:r>
              <a:rPr lang="en-CA" sz="2000" dirty="0"/>
              <a:t> and team j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sz="2000" dirty="0" err="1"/>
              <a:t>Cip</a:t>
            </a:r>
            <a:r>
              <a:rPr lang="en-CA" sz="2000" dirty="0"/>
              <a:t>: Distance team </a:t>
            </a:r>
            <a:r>
              <a:rPr lang="en-CA" sz="2000" dirty="0" err="1"/>
              <a:t>i</a:t>
            </a:r>
            <a:r>
              <a:rPr lang="en-CA" sz="2000" dirty="0"/>
              <a:t> needs to travel between round p and round p+1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sz="2000" dirty="0" err="1"/>
              <a:t>Xip</a:t>
            </a:r>
            <a:r>
              <a:rPr lang="en-CA" sz="2000" dirty="0"/>
              <a:t>: Equals 1 if team </a:t>
            </a:r>
            <a:r>
              <a:rPr lang="en-CA" sz="2000" dirty="0" err="1"/>
              <a:t>i</a:t>
            </a:r>
            <a:r>
              <a:rPr lang="en-CA" sz="2000" dirty="0"/>
              <a:t> plays home game in round p, 0 if plays away game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sz="2000" dirty="0" err="1"/>
              <a:t>Zijp</a:t>
            </a:r>
            <a:r>
              <a:rPr lang="en-CA" sz="2000" dirty="0"/>
              <a:t>: Equals 1 if team </a:t>
            </a:r>
            <a:r>
              <a:rPr lang="en-CA" sz="2000" dirty="0" err="1"/>
              <a:t>i</a:t>
            </a:r>
            <a:r>
              <a:rPr lang="en-CA" sz="2000" dirty="0"/>
              <a:t> and team j play game together in round p, 0 if not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sz="2000" dirty="0"/>
              <a:t>L: Sum of total distance all teams need to travel throughout the whole game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3ED0B1-9EFC-DD4B-81C2-4E8B4FCEC777}"/>
              </a:ext>
            </a:extLst>
          </p:cNvPr>
          <p:cNvSpPr txBox="1">
            <a:spLocks/>
          </p:cNvSpPr>
          <p:nvPr/>
        </p:nvSpPr>
        <p:spPr>
          <a:xfrm>
            <a:off x="2427920" y="46598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5400" b="1" dirty="0">
                <a:solidFill>
                  <a:schemeClr val="accent2">
                    <a:lumMod val="50000"/>
                  </a:schemeClr>
                </a:solidFill>
              </a:rPr>
              <a:t>Mathematical Model</a:t>
            </a:r>
          </a:p>
        </p:txBody>
      </p:sp>
    </p:spTree>
    <p:extLst>
      <p:ext uri="{BB962C8B-B14F-4D97-AF65-F5344CB8AC3E}">
        <p14:creationId xmlns:p14="http://schemas.microsoft.com/office/powerpoint/2010/main" val="3533089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2CF5A30-13CB-B642-9D6B-82A6780A3761}"/>
              </a:ext>
            </a:extLst>
          </p:cNvPr>
          <p:cNvSpPr txBox="1">
            <a:spLocks/>
          </p:cNvSpPr>
          <p:nvPr/>
        </p:nvSpPr>
        <p:spPr>
          <a:xfrm>
            <a:off x="2427920" y="46598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5400" b="1" dirty="0">
                <a:solidFill>
                  <a:schemeClr val="accent2">
                    <a:lumMod val="50000"/>
                  </a:schemeClr>
                </a:solidFill>
              </a:rPr>
              <a:t>Mathematical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BF4722-24DA-B04A-A979-B72085202796}"/>
              </a:ext>
            </a:extLst>
          </p:cNvPr>
          <p:cNvSpPr txBox="1"/>
          <p:nvPr/>
        </p:nvSpPr>
        <p:spPr>
          <a:xfrm>
            <a:off x="1713620" y="1730829"/>
            <a:ext cx="933537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Optimize objective:</a:t>
            </a:r>
            <a:endParaRPr lang="en-CA" sz="32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CA" sz="36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CA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7D5B1F-93FA-D644-BBC5-C8E4F14F3C78}"/>
                  </a:ext>
                </a:extLst>
              </p:cNvPr>
              <p:cNvSpPr/>
              <p:nvPr/>
            </p:nvSpPr>
            <p:spPr>
              <a:xfrm>
                <a:off x="3580039" y="2704217"/>
                <a:ext cx="4736647" cy="24664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Minimize L</a:t>
                </a:r>
              </a:p>
              <a:p>
                <a:pPr algn="ctr"/>
                <a:endParaRPr lang="en-CA" sz="2400" i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CA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CA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CA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CA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CA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CA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CA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CA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CA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CA" sz="2400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ip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CA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7D5B1F-93FA-D644-BBC5-C8E4F14F3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039" y="2704217"/>
                <a:ext cx="4736647" cy="2466497"/>
              </a:xfrm>
              <a:prstGeom prst="rect">
                <a:avLst/>
              </a:prstGeom>
              <a:blipFill>
                <a:blip r:embed="rId4"/>
                <a:stretch>
                  <a:fillRect t="-1923" b="-53846"/>
                </a:stretch>
              </a:blip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689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134826-7563-004E-A013-1ED81B9EF195}"/>
                  </a:ext>
                </a:extLst>
              </p:cNvPr>
              <p:cNvSpPr txBox="1"/>
              <p:nvPr/>
            </p:nvSpPr>
            <p:spPr>
              <a:xfrm>
                <a:off x="1239825" y="1306285"/>
                <a:ext cx="10321949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3600" b="1" dirty="0">
                    <a:solidFill>
                      <a:schemeClr val="accent2">
                        <a:lumMod val="75000"/>
                      </a:schemeClr>
                    </a:solidFill>
                  </a:rPr>
                  <a:t>Constraints:</a:t>
                </a:r>
              </a:p>
              <a:p>
                <a:endParaRPr lang="en-CA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Travel distance is always non-negative</a:t>
                </a:r>
              </a:p>
              <a:p>
                <a:pPr algn="ctr"/>
                <a:endParaRPr lang="en-CA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CA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CA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CA" dirty="0"/>
                  <a:t>Set the lower bound for travel distance of team </a:t>
                </a:r>
                <a:r>
                  <a:rPr lang="en-CA" dirty="0" err="1"/>
                  <a:t>i</a:t>
                </a:r>
                <a:r>
                  <a:rPr lang="en-CA" dirty="0"/>
                  <a:t> when this team plays home game in round  p and then plays away game in round p+1</a:t>
                </a:r>
              </a:p>
              <a:p>
                <a:pPr lvl="0"/>
                <a:endParaRPr lang="en-CA" sz="2000" dirty="0"/>
              </a:p>
              <a:p>
                <a:pPr lvl="0" algn="ctr"/>
                <a:endParaRPr lang="en-CA" sz="2400" i="1" dirty="0"/>
              </a:p>
              <a:p>
                <a:pPr lvl="0" algn="ctr"/>
                <a:endParaRPr lang="en-CA" sz="2400" i="1" dirty="0"/>
              </a:p>
              <a:p>
                <a:pPr lvl="0" algn="ctr"/>
                <a:endParaRPr lang="en-CA" sz="2400" i="1" dirty="0"/>
              </a:p>
              <a:p>
                <a:pPr lvl="0"/>
                <a:endParaRPr lang="en-CA" dirty="0"/>
              </a:p>
              <a:p>
                <a:pPr lvl="0"/>
                <a:r>
                  <a:rPr lang="en-CA" dirty="0"/>
                  <a:t>                   If </a:t>
                </a:r>
                <a:r>
                  <a:rPr lang="en-CA" dirty="0" err="1"/>
                  <a:t>Zijp</a:t>
                </a:r>
                <a:r>
                  <a:rPr lang="en-CA" dirty="0"/>
                  <a:t> = </a:t>
                </a:r>
                <a:r>
                  <a:rPr lang="en-CA" dirty="0" err="1"/>
                  <a:t>Xip</a:t>
                </a:r>
                <a:r>
                  <a:rPr lang="en-CA" dirty="0"/>
                  <a:t> = </a:t>
                </a:r>
                <a:r>
                  <a:rPr lang="en-CA" dirty="0" err="1"/>
                  <a:t>Zik</a:t>
                </a:r>
                <a:r>
                  <a:rPr lang="en-CA" dirty="0"/>
                  <a:t>(p+1) = </a:t>
                </a:r>
                <a:r>
                  <a:rPr lang="en-CA" dirty="0" err="1"/>
                  <a:t>Xk</a:t>
                </a:r>
                <a:r>
                  <a:rPr lang="en-CA" dirty="0"/>
                  <a:t>(p+1) = 1                 </a:t>
                </a:r>
                <a:r>
                  <a:rPr lang="en-CA" dirty="0" err="1"/>
                  <a:t>Cip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CA" dirty="0"/>
                  <a:t> Dik</a:t>
                </a:r>
              </a:p>
              <a:p>
                <a:pPr lvl="0"/>
                <a:r>
                  <a:rPr lang="en-CA" dirty="0"/>
                  <a:t>             If any of </a:t>
                </a:r>
                <a:r>
                  <a:rPr lang="en-CA" dirty="0" err="1"/>
                  <a:t>Zijp</a:t>
                </a:r>
                <a:r>
                  <a:rPr lang="en-CA" dirty="0"/>
                  <a:t>, </a:t>
                </a:r>
                <a:r>
                  <a:rPr lang="en-CA" dirty="0" err="1"/>
                  <a:t>Xip</a:t>
                </a:r>
                <a:r>
                  <a:rPr lang="en-CA" dirty="0"/>
                  <a:t>, </a:t>
                </a:r>
                <a:r>
                  <a:rPr lang="en-CA" dirty="0" err="1"/>
                  <a:t>Zik</a:t>
                </a:r>
                <a:r>
                  <a:rPr lang="en-CA" dirty="0"/>
                  <a:t>(p+1),  </a:t>
                </a:r>
                <a:r>
                  <a:rPr lang="en-CA" dirty="0" err="1"/>
                  <a:t>Xk</a:t>
                </a:r>
                <a:r>
                  <a:rPr lang="en-CA" dirty="0"/>
                  <a:t>(p+1) is 0                 </a:t>
                </a:r>
                <a:r>
                  <a:rPr lang="en-CA" dirty="0" err="1"/>
                  <a:t>Cip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CA" dirty="0"/>
                  <a:t> 0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134826-7563-004E-A013-1ED81B9EF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825" y="1306285"/>
                <a:ext cx="10321949" cy="5262979"/>
              </a:xfrm>
              <a:prstGeom prst="rect">
                <a:avLst/>
              </a:prstGeom>
              <a:blipFill>
                <a:blip r:embed="rId4"/>
                <a:stretch>
                  <a:fillRect l="-1720" t="-1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020CFB4-EAA7-7E40-B6EA-D6A4588D74F0}"/>
                  </a:ext>
                </a:extLst>
              </p:cNvPr>
              <p:cNvSpPr/>
              <p:nvPr/>
            </p:nvSpPr>
            <p:spPr>
              <a:xfrm>
                <a:off x="2841170" y="4223656"/>
                <a:ext cx="6466114" cy="1306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endParaRPr lang="en-CA" sz="2400" dirty="0">
                  <a:solidFill>
                    <a:schemeClr val="tx1"/>
                  </a:solidFill>
                </a:endParaRPr>
              </a:p>
              <a:p>
                <a:pPr lvl="0" algn="ctr"/>
                <a:r>
                  <a:rPr lang="en-CA" sz="2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ip</a:t>
                </a:r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CA" sz="2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ijp</a:t>
                </a:r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:r>
                  <a:rPr lang="en-CA" sz="2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ip</a:t>
                </a:r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:r>
                  <a:rPr lang="en-CA" sz="2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ik</a:t>
                </a:r>
                <a:r>
                  <a:rPr lang="en-CA" sz="2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(p+1) </a:t>
                </a:r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 </a:t>
                </a:r>
                <a:r>
                  <a:rPr lang="en-CA" sz="2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CA" sz="2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(p+1)</a:t>
                </a:r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- 3) * </a:t>
                </a:r>
                <a:r>
                  <a:rPr lang="en-CA" sz="2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ik</a:t>
                </a:r>
                <a:r>
                  <a:rPr lang="en-CA" sz="2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CA" sz="24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A" sz="2400" i="1" baseline="-25000" dirty="0">
                  <a:solidFill>
                    <a:schemeClr val="tx1"/>
                  </a:solidFill>
                </a:endParaRPr>
              </a:p>
              <a:p>
                <a:pPr lvl="0" algn="ctr"/>
                <a:endParaRPr lang="en-CA" sz="2400" i="1" dirty="0">
                  <a:solidFill>
                    <a:schemeClr val="tx1"/>
                  </a:solidFill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CA" sz="240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CA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sz="2400" i="1">
                        <a:solidFill>
                          <a:schemeClr val="tx1"/>
                        </a:solidFill>
                      </a:rPr>
                      <m:t>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CA" sz="2400" i="1">
                        <a:solidFill>
                          <a:schemeClr val="tx1"/>
                        </a:solidFill>
                      </a:rPr>
                      <m:t> 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∀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−3]</m:t>
                    </m:r>
                  </m:oMath>
                </a14:m>
                <a:r>
                  <a:rPr lang="en-CA" sz="2400" i="1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020CFB4-EAA7-7E40-B6EA-D6A4588D7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170" y="4223656"/>
                <a:ext cx="6466114" cy="13062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F59DF4BF-EAD7-F34F-A314-609883E6C415}"/>
              </a:ext>
            </a:extLst>
          </p:cNvPr>
          <p:cNvSpPr txBox="1">
            <a:spLocks/>
          </p:cNvSpPr>
          <p:nvPr/>
        </p:nvSpPr>
        <p:spPr>
          <a:xfrm>
            <a:off x="2427920" y="46598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5400" b="1" dirty="0">
                <a:solidFill>
                  <a:schemeClr val="accent2">
                    <a:lumMod val="50000"/>
                  </a:schemeClr>
                </a:solidFill>
              </a:rPr>
              <a:t>Mathematical 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52607F1-B8B9-FA4F-A6B6-66AAD1FBE9D6}"/>
              </a:ext>
            </a:extLst>
          </p:cNvPr>
          <p:cNvSpPr/>
          <p:nvPr/>
        </p:nvSpPr>
        <p:spPr>
          <a:xfrm>
            <a:off x="6557191" y="5842773"/>
            <a:ext cx="653143" cy="206829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369031A-7CCB-6041-AE9B-6E190A41897F}"/>
              </a:ext>
            </a:extLst>
          </p:cNvPr>
          <p:cNvSpPr/>
          <p:nvPr/>
        </p:nvSpPr>
        <p:spPr>
          <a:xfrm>
            <a:off x="6557190" y="6102603"/>
            <a:ext cx="653144" cy="206829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4896EF3-7E44-564B-AD62-6DFDAFE411BB}"/>
                  </a:ext>
                </a:extLst>
              </p:cNvPr>
              <p:cNvSpPr/>
              <p:nvPr/>
            </p:nvSpPr>
            <p:spPr>
              <a:xfrm>
                <a:off x="3514724" y="2591119"/>
                <a:ext cx="4736647" cy="6307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CA" sz="2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ip</a:t>
                </a:r>
                <a:r>
                  <a:rPr lang="en-CA" sz="2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0 </a:t>
                </a:r>
                <a14:m>
                  <m:oMath xmlns:m="http://schemas.openxmlformats.org/officeDocument/2006/math">
                    <m:r>
                      <a:rPr lang="en-CA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−3]</m:t>
                    </m:r>
                  </m:oMath>
                </a14:m>
                <a:r>
                  <a:rPr lang="en-CA" sz="24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4896EF3-7E44-564B-AD62-6DFDAFE41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24" y="2591119"/>
                <a:ext cx="4736647" cy="6307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36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134826-7563-004E-A013-1ED81B9EF195}"/>
              </a:ext>
            </a:extLst>
          </p:cNvPr>
          <p:cNvSpPr txBox="1"/>
          <p:nvPr/>
        </p:nvSpPr>
        <p:spPr>
          <a:xfrm>
            <a:off x="1239825" y="1306285"/>
            <a:ext cx="1032194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dirty="0">
                <a:solidFill>
                  <a:schemeClr val="accent2">
                    <a:lumMod val="75000"/>
                  </a:schemeClr>
                </a:solidFill>
              </a:rPr>
              <a:t>Constraints:</a:t>
            </a:r>
            <a:endParaRPr lang="en-CA" sz="28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CA" dirty="0"/>
              <a:t>Set the lower bound for travel distance of team </a:t>
            </a:r>
            <a:r>
              <a:rPr lang="en-CA" dirty="0" err="1"/>
              <a:t>i</a:t>
            </a:r>
            <a:r>
              <a:rPr lang="en-CA" dirty="0"/>
              <a:t> when this team plays away game in round  p and then plays home game in round p+1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Set the lower bound for travel distance of team </a:t>
            </a:r>
            <a:r>
              <a:rPr lang="en-CA" dirty="0" err="1"/>
              <a:t>i</a:t>
            </a:r>
            <a:r>
              <a:rPr lang="en-CA" dirty="0"/>
              <a:t> when this team plays away game in round  p and then plays away game in round p+1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lvl="0"/>
            <a:endParaRPr lang="en-CA" sz="2000" dirty="0"/>
          </a:p>
          <a:p>
            <a:pPr lvl="0" algn="ctr"/>
            <a:endParaRPr lang="en-CA" sz="2400" i="1" dirty="0"/>
          </a:p>
          <a:p>
            <a:pPr lvl="0" algn="ctr"/>
            <a:endParaRPr lang="en-CA" sz="2400" i="1" dirty="0"/>
          </a:p>
          <a:p>
            <a:pPr lvl="0" algn="ctr"/>
            <a:endParaRPr lang="en-CA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020CFB4-EAA7-7E40-B6EA-D6A4588D74F0}"/>
                  </a:ext>
                </a:extLst>
              </p:cNvPr>
              <p:cNvSpPr/>
              <p:nvPr/>
            </p:nvSpPr>
            <p:spPr>
              <a:xfrm>
                <a:off x="2677885" y="2950026"/>
                <a:ext cx="6466114" cy="1306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endParaRPr lang="en-CA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 algn="ctr"/>
                <a:r>
                  <a:rPr lang="en-CA" sz="2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ip</a:t>
                </a:r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CA" sz="2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ikp</a:t>
                </a:r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:r>
                  <a:rPr lang="en-CA" sz="2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kp</a:t>
                </a:r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+ Z</a:t>
                </a:r>
                <a:r>
                  <a:rPr lang="en-CA" sz="2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ij(p+1) </a:t>
                </a:r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 X</a:t>
                </a:r>
                <a:r>
                  <a:rPr lang="en-CA" sz="2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i(p+1)</a:t>
                </a:r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- 3) * </a:t>
                </a:r>
                <a:r>
                  <a:rPr lang="en-CA" sz="2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ik</a:t>
                </a:r>
                <a:r>
                  <a:rPr lang="en-CA" sz="2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lvl="0" algn="ctr"/>
                <a:endParaRPr lang="en-CA" sz="2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CA" sz="24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sz="2400" i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CA" sz="2400" i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∀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−3]</m:t>
                    </m:r>
                  </m:oMath>
                </a14:m>
                <a:r>
                  <a:rPr lang="en-CA" sz="24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020CFB4-EAA7-7E40-B6EA-D6A4588D7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885" y="2950026"/>
                <a:ext cx="6466114" cy="13062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F59DF4BF-EAD7-F34F-A314-609883E6C415}"/>
              </a:ext>
            </a:extLst>
          </p:cNvPr>
          <p:cNvSpPr txBox="1">
            <a:spLocks/>
          </p:cNvSpPr>
          <p:nvPr/>
        </p:nvSpPr>
        <p:spPr>
          <a:xfrm>
            <a:off x="2427920" y="46598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5400" b="1" dirty="0">
                <a:solidFill>
                  <a:schemeClr val="accent2">
                    <a:lumMod val="50000"/>
                  </a:schemeClr>
                </a:solidFill>
              </a:rPr>
              <a:t>Mathematical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3AFB31-53DA-1E43-AFE4-3BBE1D697849}"/>
                  </a:ext>
                </a:extLst>
              </p:cNvPr>
              <p:cNvSpPr/>
              <p:nvPr/>
            </p:nvSpPr>
            <p:spPr>
              <a:xfrm>
                <a:off x="2677885" y="5111130"/>
                <a:ext cx="6466114" cy="13062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endParaRPr lang="en-CA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 algn="ctr"/>
                <a:r>
                  <a:rPr lang="en-CA" sz="2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ip</a:t>
                </a:r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CA" sz="2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ijp</a:t>
                </a:r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:r>
                  <a:rPr lang="en-CA" sz="2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jp</a:t>
                </a:r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:r>
                  <a:rPr lang="en-CA" sz="2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ik</a:t>
                </a:r>
                <a:r>
                  <a:rPr lang="en-CA" sz="2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(p+1) </a:t>
                </a:r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 </a:t>
                </a:r>
                <a:r>
                  <a:rPr lang="en-CA" sz="2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CA" sz="2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(p+1)</a:t>
                </a:r>
                <a:r>
                  <a:rPr lang="en-CA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- 3) * </a:t>
                </a:r>
                <a:r>
                  <a:rPr lang="en-CA" sz="2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CA" sz="2400" baseline="-25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jk</a:t>
                </a:r>
                <a:endParaRPr lang="en-CA" sz="2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 algn="ctr"/>
                <a:r>
                  <a:rPr lang="en-CA" sz="2400" baseline="-25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CA" sz="2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CA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CA" sz="24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CA" sz="2400" i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CA" sz="2400" i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∀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 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−3]</m:t>
                    </m:r>
                  </m:oMath>
                </a14:m>
                <a:r>
                  <a:rPr lang="en-CA" sz="24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A3AFB31-53DA-1E43-AFE4-3BBE1D697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885" y="5111130"/>
                <a:ext cx="6466114" cy="13062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40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4.7|7.3|5.6"/>
</p:tagLst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2E5369"/>
    </a:dk2>
    <a:lt2>
      <a:srgbClr val="CFE2E7"/>
    </a:lt2>
    <a:accent1>
      <a:srgbClr val="353535"/>
    </a:accent1>
    <a:accent2>
      <a:srgbClr val="31B4E6"/>
    </a:accent2>
    <a:accent3>
      <a:srgbClr val="265991"/>
    </a:accent3>
    <a:accent4>
      <a:srgbClr val="7E40CC"/>
    </a:accent4>
    <a:accent5>
      <a:srgbClr val="B927E9"/>
    </a:accent5>
    <a:accent6>
      <a:srgbClr val="E833BF"/>
    </a:accent6>
    <a:hlink>
      <a:srgbClr val="2DA0F1"/>
    </a:hlink>
    <a:folHlink>
      <a:srgbClr val="7ED1E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3232</TotalTime>
  <Words>1560</Words>
  <Application>Microsoft Office PowerPoint</Application>
  <PresentationFormat>Widescreen</PresentationFormat>
  <Paragraphs>347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等线</vt:lpstr>
      <vt:lpstr>Arial</vt:lpstr>
      <vt:lpstr>Cambria Math</vt:lpstr>
      <vt:lpstr>Century Gothic</vt:lpstr>
      <vt:lpstr>Times New Roman</vt:lpstr>
      <vt:lpstr>Wingdings 3</vt:lpstr>
      <vt:lpstr>Wisp</vt:lpstr>
      <vt:lpstr>Tournament Schedule</vt:lpstr>
      <vt:lpstr>Introduction</vt:lpstr>
      <vt:lpstr>Problem Definition</vt:lpstr>
      <vt:lpstr>Problem Definition </vt:lpstr>
      <vt:lpstr>Problem Definition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Information</vt:lpstr>
      <vt:lpstr>PowerPoint Presentation</vt:lpstr>
      <vt:lpstr>PowerPoint Presentation</vt:lpstr>
      <vt:lpstr>PowerPoint Presentation</vt:lpstr>
      <vt:lpstr>PowerPoint Presentation</vt:lpstr>
      <vt:lpstr>Problem instances</vt:lpstr>
      <vt:lpstr>Result</vt:lpstr>
      <vt:lpstr>Result Analysis</vt:lpstr>
      <vt:lpstr>Conclusion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Tournament schedule of sPoRTS games</dc:title>
  <dc:creator>Krystal cheng</dc:creator>
  <cp:lastModifiedBy>Krystal cheng</cp:lastModifiedBy>
  <cp:revision>35</cp:revision>
  <dcterms:created xsi:type="dcterms:W3CDTF">2020-11-27T13:02:34Z</dcterms:created>
  <dcterms:modified xsi:type="dcterms:W3CDTF">2020-12-06T11:19:03Z</dcterms:modified>
</cp:coreProperties>
</file>